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1"/>
  </p:notesMasterIdLst>
  <p:handoutMasterIdLst>
    <p:handoutMasterId r:id="rId22"/>
  </p:handoutMasterIdLst>
  <p:sldIdLst>
    <p:sldId id="256" r:id="rId2"/>
    <p:sldId id="262" r:id="rId3"/>
    <p:sldId id="277" r:id="rId4"/>
    <p:sldId id="263" r:id="rId5"/>
    <p:sldId id="264" r:id="rId6"/>
    <p:sldId id="266" r:id="rId7"/>
    <p:sldId id="272" r:id="rId8"/>
    <p:sldId id="267" r:id="rId9"/>
    <p:sldId id="269" r:id="rId10"/>
    <p:sldId id="268" r:id="rId11"/>
    <p:sldId id="270" r:id="rId12"/>
    <p:sldId id="282" r:id="rId13"/>
    <p:sldId id="273" r:id="rId14"/>
    <p:sldId id="274" r:id="rId15"/>
    <p:sldId id="275" r:id="rId16"/>
    <p:sldId id="281" r:id="rId17"/>
    <p:sldId id="283" r:id="rId18"/>
    <p:sldId id="280" r:id="rId19"/>
    <p:sldId id="265" r:id="rId20"/>
  </p:sldIdLst>
  <p:sldSz cx="9144000" cy="6858000" type="screen4x3"/>
  <p:notesSz cx="7010400" cy="9296400"/>
  <p:defaultTextStyle>
    <a:defPPr>
      <a:defRPr lang="en-US"/>
    </a:defPPr>
    <a:lvl1pPr algn="l" rtl="0" eaLnBrk="0" fontAlgn="base" hangingPunct="0">
      <a:spcBef>
        <a:spcPct val="0"/>
      </a:spcBef>
      <a:spcAft>
        <a:spcPct val="0"/>
      </a:spcAft>
      <a:defRPr sz="2400" kern="1200" baseline="-25000">
        <a:solidFill>
          <a:schemeClr val="tx1"/>
        </a:solidFill>
        <a:latin typeface="Arial" charset="0"/>
        <a:ea typeface="ヒラギノ角ゴ Pro W3" pitchFamily="28" charset="-128"/>
        <a:cs typeface="+mn-cs"/>
      </a:defRPr>
    </a:lvl1pPr>
    <a:lvl2pPr marL="457200" algn="l" rtl="0" eaLnBrk="0" fontAlgn="base" hangingPunct="0">
      <a:spcBef>
        <a:spcPct val="0"/>
      </a:spcBef>
      <a:spcAft>
        <a:spcPct val="0"/>
      </a:spcAft>
      <a:defRPr sz="2400" kern="1200" baseline="-25000">
        <a:solidFill>
          <a:schemeClr val="tx1"/>
        </a:solidFill>
        <a:latin typeface="Arial" charset="0"/>
        <a:ea typeface="ヒラギノ角ゴ Pro W3" pitchFamily="28" charset="-128"/>
        <a:cs typeface="+mn-cs"/>
      </a:defRPr>
    </a:lvl2pPr>
    <a:lvl3pPr marL="914400" algn="l" rtl="0" eaLnBrk="0" fontAlgn="base" hangingPunct="0">
      <a:spcBef>
        <a:spcPct val="0"/>
      </a:spcBef>
      <a:spcAft>
        <a:spcPct val="0"/>
      </a:spcAft>
      <a:defRPr sz="2400" kern="1200" baseline="-25000">
        <a:solidFill>
          <a:schemeClr val="tx1"/>
        </a:solidFill>
        <a:latin typeface="Arial" charset="0"/>
        <a:ea typeface="ヒラギノ角ゴ Pro W3" pitchFamily="28" charset="-128"/>
        <a:cs typeface="+mn-cs"/>
      </a:defRPr>
    </a:lvl3pPr>
    <a:lvl4pPr marL="1371600" algn="l" rtl="0" eaLnBrk="0" fontAlgn="base" hangingPunct="0">
      <a:spcBef>
        <a:spcPct val="0"/>
      </a:spcBef>
      <a:spcAft>
        <a:spcPct val="0"/>
      </a:spcAft>
      <a:defRPr sz="2400" kern="1200" baseline="-25000">
        <a:solidFill>
          <a:schemeClr val="tx1"/>
        </a:solidFill>
        <a:latin typeface="Arial" charset="0"/>
        <a:ea typeface="ヒラギノ角ゴ Pro W3" pitchFamily="28" charset="-128"/>
        <a:cs typeface="+mn-cs"/>
      </a:defRPr>
    </a:lvl4pPr>
    <a:lvl5pPr marL="1828800" algn="l" rtl="0" eaLnBrk="0" fontAlgn="base" hangingPunct="0">
      <a:spcBef>
        <a:spcPct val="0"/>
      </a:spcBef>
      <a:spcAft>
        <a:spcPct val="0"/>
      </a:spcAft>
      <a:defRPr sz="2400" kern="1200" baseline="-25000">
        <a:solidFill>
          <a:schemeClr val="tx1"/>
        </a:solidFill>
        <a:latin typeface="Arial" charset="0"/>
        <a:ea typeface="ヒラギノ角ゴ Pro W3" pitchFamily="28" charset="-128"/>
        <a:cs typeface="+mn-cs"/>
      </a:defRPr>
    </a:lvl5pPr>
    <a:lvl6pPr marL="2286000" algn="l" defTabSz="914400" rtl="0" eaLnBrk="1" latinLnBrk="0" hangingPunct="1">
      <a:defRPr sz="2400" kern="1200" baseline="-25000">
        <a:solidFill>
          <a:schemeClr val="tx1"/>
        </a:solidFill>
        <a:latin typeface="Arial" charset="0"/>
        <a:ea typeface="ヒラギノ角ゴ Pro W3" pitchFamily="28" charset="-128"/>
        <a:cs typeface="+mn-cs"/>
      </a:defRPr>
    </a:lvl6pPr>
    <a:lvl7pPr marL="2743200" algn="l" defTabSz="914400" rtl="0" eaLnBrk="1" latinLnBrk="0" hangingPunct="1">
      <a:defRPr sz="2400" kern="1200" baseline="-25000">
        <a:solidFill>
          <a:schemeClr val="tx1"/>
        </a:solidFill>
        <a:latin typeface="Arial" charset="0"/>
        <a:ea typeface="ヒラギノ角ゴ Pro W3" pitchFamily="28" charset="-128"/>
        <a:cs typeface="+mn-cs"/>
      </a:defRPr>
    </a:lvl7pPr>
    <a:lvl8pPr marL="3200400" algn="l" defTabSz="914400" rtl="0" eaLnBrk="1" latinLnBrk="0" hangingPunct="1">
      <a:defRPr sz="2400" kern="1200" baseline="-25000">
        <a:solidFill>
          <a:schemeClr val="tx1"/>
        </a:solidFill>
        <a:latin typeface="Arial" charset="0"/>
        <a:ea typeface="ヒラギノ角ゴ Pro W3" pitchFamily="28" charset="-128"/>
        <a:cs typeface="+mn-cs"/>
      </a:defRPr>
    </a:lvl8pPr>
    <a:lvl9pPr marL="3657600" algn="l" defTabSz="914400" rtl="0" eaLnBrk="1" latinLnBrk="0" hangingPunct="1">
      <a:defRPr sz="2400" kern="1200" baseline="-25000">
        <a:solidFill>
          <a:schemeClr val="tx1"/>
        </a:solidFill>
        <a:latin typeface="Arial" charset="0"/>
        <a:ea typeface="ヒラギノ角ゴ Pro W3" pitchFamily="28" charset="-128"/>
        <a:cs typeface="+mn-cs"/>
      </a:defRPr>
    </a:lvl9pPr>
  </p:defaultTextStyle>
  <p:extLst>
    <p:ext uri="{EFAFB233-063F-42B5-8137-9DF3F51BA10A}">
      <p15:sldGuideLst xmlns:p15="http://schemas.microsoft.com/office/powerpoint/2012/main">
        <p15:guide id="1" orient="horz">
          <p15:clr>
            <a:srgbClr val="A4A3A4"/>
          </p15:clr>
        </p15:guide>
        <p15:guide id="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790"/>
    <a:srgbClr val="4648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631"/>
    <p:restoredTop sz="94660"/>
  </p:normalViewPr>
  <p:slideViewPr>
    <p:cSldViewPr snapToGrid="0" showGuides="1">
      <p:cViewPr varScale="1">
        <p:scale>
          <a:sx n="219" d="100"/>
          <a:sy n="219" d="100"/>
        </p:scale>
        <p:origin x="192" y="312"/>
      </p:cViewPr>
      <p:guideLst>
        <p:guide orient="horz"/>
        <p:guide/>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3048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7171" name="Rectangle 3"/>
          <p:cNvSpPr>
            <a:spLocks noGrp="1" noChangeArrowheads="1"/>
          </p:cNvSpPr>
          <p:nvPr>
            <p:ph type="dt" sz="quarter" idx="1"/>
          </p:nvPr>
        </p:nvSpPr>
        <p:spPr bwMode="auto">
          <a:xfrm>
            <a:off x="3962400" y="0"/>
            <a:ext cx="3048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7172" name="Rectangle 4"/>
          <p:cNvSpPr>
            <a:spLocks noGrp="1" noChangeArrowheads="1"/>
          </p:cNvSpPr>
          <p:nvPr>
            <p:ph type="ftr" sz="quarter" idx="2"/>
          </p:nvPr>
        </p:nvSpPr>
        <p:spPr bwMode="auto">
          <a:xfrm>
            <a:off x="0" y="8839200"/>
            <a:ext cx="3048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7173" name="Rectangle 5"/>
          <p:cNvSpPr>
            <a:spLocks noGrp="1" noChangeArrowheads="1"/>
          </p:cNvSpPr>
          <p:nvPr>
            <p:ph type="sldNum" sz="quarter" idx="3"/>
          </p:nvPr>
        </p:nvSpPr>
        <p:spPr bwMode="auto">
          <a:xfrm>
            <a:off x="3962400" y="8839200"/>
            <a:ext cx="3048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5922A22E-7ED6-4189-AEE6-91BAEE78E011}" type="slidenum">
              <a:rPr lang="en-US"/>
              <a:pPr>
                <a:defRPr/>
              </a:pPr>
              <a:t>‹#›</a:t>
            </a:fld>
            <a:endParaRPr lang="en-US"/>
          </a:p>
        </p:txBody>
      </p:sp>
    </p:spTree>
    <p:extLst>
      <p:ext uri="{BB962C8B-B14F-4D97-AF65-F5344CB8AC3E}">
        <p14:creationId xmlns:p14="http://schemas.microsoft.com/office/powerpoint/2010/main" val="34547001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038475" cy="465138"/>
          </a:xfrm>
          <a:prstGeom prst="rect">
            <a:avLst/>
          </a:prstGeom>
          <a:noFill/>
          <a:ln w="9525">
            <a:noFill/>
            <a:miter lim="800000"/>
            <a:headEnd/>
            <a:tailEnd/>
          </a:ln>
        </p:spPr>
        <p:txBody>
          <a:bodyPr vert="horz" wrap="square" lIns="93177" tIns="46589" rIns="93177" bIns="46589" numCol="1" anchor="t" anchorCtr="0" compatLnSpc="1">
            <a:prstTxWarp prst="textNoShape">
              <a:avLst/>
            </a:prstTxWarp>
          </a:bodyPr>
          <a:lstStyle>
            <a:lvl1pPr defTabSz="931863">
              <a:defRPr sz="1200"/>
            </a:lvl1pPr>
          </a:lstStyle>
          <a:p>
            <a:pPr>
              <a:defRPr/>
            </a:pPr>
            <a:endParaRPr lang="en-US"/>
          </a:p>
        </p:txBody>
      </p:sp>
      <p:sp>
        <p:nvSpPr>
          <p:cNvPr id="6147" name="Rectangle 3"/>
          <p:cNvSpPr>
            <a:spLocks noGrp="1" noChangeArrowheads="1"/>
          </p:cNvSpPr>
          <p:nvPr>
            <p:ph type="dt" idx="1"/>
          </p:nvPr>
        </p:nvSpPr>
        <p:spPr bwMode="auto">
          <a:xfrm>
            <a:off x="3971925" y="0"/>
            <a:ext cx="3038475" cy="465138"/>
          </a:xfrm>
          <a:prstGeom prst="rect">
            <a:avLst/>
          </a:prstGeom>
          <a:noFill/>
          <a:ln w="9525">
            <a:noFill/>
            <a:miter lim="800000"/>
            <a:headEnd/>
            <a:tailEnd/>
          </a:ln>
        </p:spPr>
        <p:txBody>
          <a:bodyPr vert="horz" wrap="square" lIns="93177" tIns="46589" rIns="93177" bIns="46589" numCol="1" anchor="t" anchorCtr="0" compatLnSpc="1">
            <a:prstTxWarp prst="textNoShape">
              <a:avLst/>
            </a:prstTxWarp>
          </a:bodyPr>
          <a:lstStyle>
            <a:lvl1pPr algn="r" defTabSz="931863">
              <a:defRPr sz="1200"/>
            </a:lvl1pPr>
          </a:lstStyle>
          <a:p>
            <a:pPr>
              <a:defRPr/>
            </a:pPr>
            <a:endParaRPr lang="en-US"/>
          </a:p>
        </p:txBody>
      </p:sp>
      <p:sp>
        <p:nvSpPr>
          <p:cNvPr id="20484"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p:cNvSpPr>
            <a:spLocks noGrp="1" noChangeArrowheads="1"/>
          </p:cNvSpPr>
          <p:nvPr>
            <p:ph type="body" sz="quarter" idx="3"/>
          </p:nvPr>
        </p:nvSpPr>
        <p:spPr bwMode="auto">
          <a:xfrm>
            <a:off x="935038" y="4416425"/>
            <a:ext cx="5140325" cy="4183063"/>
          </a:xfrm>
          <a:prstGeom prst="rect">
            <a:avLst/>
          </a:prstGeom>
          <a:noFill/>
          <a:ln w="9525">
            <a:noFill/>
            <a:miter lim="800000"/>
            <a:headEnd/>
            <a:tailEnd/>
          </a:ln>
        </p:spPr>
        <p:txBody>
          <a:bodyPr vert="horz" wrap="square" lIns="93177" tIns="46589" rIns="93177" bIns="4658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p:cNvSpPr>
            <a:spLocks noGrp="1" noChangeArrowheads="1"/>
          </p:cNvSpPr>
          <p:nvPr>
            <p:ph type="ftr" sz="quarter" idx="4"/>
          </p:nvPr>
        </p:nvSpPr>
        <p:spPr bwMode="auto">
          <a:xfrm>
            <a:off x="0" y="8831263"/>
            <a:ext cx="3038475" cy="465137"/>
          </a:xfrm>
          <a:prstGeom prst="rect">
            <a:avLst/>
          </a:prstGeom>
          <a:noFill/>
          <a:ln w="9525">
            <a:noFill/>
            <a:miter lim="800000"/>
            <a:headEnd/>
            <a:tailEnd/>
          </a:ln>
        </p:spPr>
        <p:txBody>
          <a:bodyPr vert="horz" wrap="square" lIns="93177" tIns="46589" rIns="93177" bIns="46589" numCol="1" anchor="b" anchorCtr="0" compatLnSpc="1">
            <a:prstTxWarp prst="textNoShape">
              <a:avLst/>
            </a:prstTxWarp>
          </a:bodyPr>
          <a:lstStyle>
            <a:lvl1pPr defTabSz="931863">
              <a:defRPr sz="1200"/>
            </a:lvl1pPr>
          </a:lstStyle>
          <a:p>
            <a:pPr>
              <a:defRPr/>
            </a:pPr>
            <a:endParaRPr lang="en-US"/>
          </a:p>
        </p:txBody>
      </p:sp>
      <p:sp>
        <p:nvSpPr>
          <p:cNvPr id="6151" name="Rectangle 7"/>
          <p:cNvSpPr>
            <a:spLocks noGrp="1" noChangeArrowheads="1"/>
          </p:cNvSpPr>
          <p:nvPr>
            <p:ph type="sldNum" sz="quarter" idx="5"/>
          </p:nvPr>
        </p:nvSpPr>
        <p:spPr bwMode="auto">
          <a:xfrm>
            <a:off x="3971925" y="8831263"/>
            <a:ext cx="3038475" cy="465137"/>
          </a:xfrm>
          <a:prstGeom prst="rect">
            <a:avLst/>
          </a:prstGeom>
          <a:noFill/>
          <a:ln w="9525">
            <a:noFill/>
            <a:miter lim="800000"/>
            <a:headEnd/>
            <a:tailEnd/>
          </a:ln>
        </p:spPr>
        <p:txBody>
          <a:bodyPr vert="horz" wrap="square" lIns="93177" tIns="46589" rIns="93177" bIns="46589" numCol="1" anchor="b" anchorCtr="0" compatLnSpc="1">
            <a:prstTxWarp prst="textNoShape">
              <a:avLst/>
            </a:prstTxWarp>
          </a:bodyPr>
          <a:lstStyle>
            <a:lvl1pPr algn="r" defTabSz="931863">
              <a:defRPr sz="1200"/>
            </a:lvl1pPr>
          </a:lstStyle>
          <a:p>
            <a:pPr>
              <a:defRPr/>
            </a:pPr>
            <a:fld id="{78F98B26-53A6-4B5F-ABB9-D71CBF7141F1}" type="slidenum">
              <a:rPr lang="en-US"/>
              <a:pPr>
                <a:defRPr/>
              </a:pPr>
              <a:t>‹#›</a:t>
            </a:fld>
            <a:endParaRPr lang="en-US"/>
          </a:p>
        </p:txBody>
      </p:sp>
    </p:spTree>
    <p:extLst>
      <p:ext uri="{BB962C8B-B14F-4D97-AF65-F5344CB8AC3E}">
        <p14:creationId xmlns:p14="http://schemas.microsoft.com/office/powerpoint/2010/main" val="256833886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ヒラギノ角ゴ Pro W3" pitchFamily="28"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ヒラギノ角ゴ Pro W3" pitchFamily="28"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ヒラギノ角ゴ Pro W3" pitchFamily="28"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ヒラギノ角ゴ Pro W3" pitchFamily="28"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ヒラギノ角ゴ Pro W3"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Footer Placeholder 3"/>
          <p:cNvSpPr>
            <a:spLocks noGrp="1"/>
          </p:cNvSpPr>
          <p:nvPr>
            <p:ph type="ftr" sz="quarter" idx="10"/>
          </p:nvPr>
        </p:nvSpPr>
        <p:spPr/>
        <p:txBody>
          <a:bodyPr/>
          <a:lstStyle>
            <a:lvl1pPr>
              <a:defRPr/>
            </a:lvl1pPr>
          </a:lstStyle>
          <a:p>
            <a:pPr>
              <a:defRPr/>
            </a:pPr>
            <a:r>
              <a:rPr lang="en-US" dirty="0"/>
              <a:t>Soar Technology, Inc. 			</a:t>
            </a:r>
            <a:fld id="{9204F6B3-FC31-4DD6-9E63-118E7EC8BA0B}" type="datetime1">
              <a:rPr lang="en-US" smtClean="0"/>
              <a:pPr>
                <a:defRPr/>
              </a:pPr>
              <a:t>5/6/19</a:t>
            </a:fld>
            <a:endParaRPr lang="en-US" sz="1050" dirty="0"/>
          </a:p>
        </p:txBody>
      </p:sp>
      <p:sp>
        <p:nvSpPr>
          <p:cNvPr id="5" name="Slide Number Placeholder 4"/>
          <p:cNvSpPr>
            <a:spLocks noGrp="1"/>
          </p:cNvSpPr>
          <p:nvPr>
            <p:ph type="sldNum" sz="quarter" idx="11"/>
          </p:nvPr>
        </p:nvSpPr>
        <p:spPr/>
        <p:txBody>
          <a:bodyPr/>
          <a:lstStyle>
            <a:lvl1pPr>
              <a:defRPr/>
            </a:lvl1pPr>
          </a:lstStyle>
          <a:p>
            <a:pPr>
              <a:defRPr/>
            </a:pPr>
            <a:fld id="{691394D4-98D1-48F9-8694-7B05ECE9C85C}" type="slidenum">
              <a:rPr lang="en-US"/>
              <a:pPr>
                <a:defRPr/>
              </a:pPr>
              <a:t>‹#›</a:t>
            </a:fld>
            <a:endParaRPr lang="en-US"/>
          </a:p>
        </p:txBody>
      </p:sp>
    </p:spTree>
    <p:extLst>
      <p:ext uri="{BB962C8B-B14F-4D97-AF65-F5344CB8AC3E}">
        <p14:creationId xmlns:p14="http://schemas.microsoft.com/office/powerpoint/2010/main" val="37495408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pPr>
              <a:defRPr/>
            </a:pPr>
            <a:r>
              <a:rPr lang="en-US" dirty="0"/>
              <a:t>Soar Technology, Inc. 			</a:t>
            </a:r>
            <a:fld id="{9204F6B3-FC31-4DD6-9E63-118E7EC8BA0B}" type="datetime1">
              <a:rPr lang="en-US" smtClean="0"/>
              <a:pPr>
                <a:defRPr/>
              </a:pPr>
              <a:t>5/6/19</a:t>
            </a:fld>
            <a:endParaRPr lang="en-US" sz="1050" dirty="0"/>
          </a:p>
        </p:txBody>
      </p:sp>
      <p:sp>
        <p:nvSpPr>
          <p:cNvPr id="5" name="Slide Number Placeholder 4"/>
          <p:cNvSpPr>
            <a:spLocks noGrp="1"/>
          </p:cNvSpPr>
          <p:nvPr>
            <p:ph type="sldNum" sz="quarter" idx="11"/>
          </p:nvPr>
        </p:nvSpPr>
        <p:spPr/>
        <p:txBody>
          <a:bodyPr/>
          <a:lstStyle>
            <a:lvl1pPr>
              <a:defRPr/>
            </a:lvl1pPr>
          </a:lstStyle>
          <a:p>
            <a:pPr>
              <a:defRPr/>
            </a:pPr>
            <a:fld id="{7F69278D-4868-4975-9DAB-DD8458473208}" type="slidenum">
              <a:rPr lang="en-US"/>
              <a:pPr>
                <a:defRPr/>
              </a:pPr>
              <a:t>‹#›</a:t>
            </a:fld>
            <a:endParaRPr lang="en-US"/>
          </a:p>
        </p:txBody>
      </p:sp>
    </p:spTree>
    <p:extLst>
      <p:ext uri="{BB962C8B-B14F-4D97-AF65-F5344CB8AC3E}">
        <p14:creationId xmlns:p14="http://schemas.microsoft.com/office/powerpoint/2010/main" val="119468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914400"/>
            <a:ext cx="1847850" cy="5181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914400"/>
            <a:ext cx="5391150" cy="5181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pPr>
              <a:defRPr/>
            </a:pPr>
            <a:r>
              <a:rPr lang="en-US" dirty="0"/>
              <a:t>Soar Technology, Inc. 			</a:t>
            </a:r>
            <a:fld id="{9204F6B3-FC31-4DD6-9E63-118E7EC8BA0B}" type="datetime1">
              <a:rPr lang="en-US" smtClean="0"/>
              <a:pPr>
                <a:defRPr/>
              </a:pPr>
              <a:t>5/6/19</a:t>
            </a:fld>
            <a:endParaRPr lang="en-US" sz="1050" dirty="0"/>
          </a:p>
        </p:txBody>
      </p:sp>
      <p:sp>
        <p:nvSpPr>
          <p:cNvPr id="5" name="Slide Number Placeholder 4"/>
          <p:cNvSpPr>
            <a:spLocks noGrp="1"/>
          </p:cNvSpPr>
          <p:nvPr>
            <p:ph type="sldNum" sz="quarter" idx="11"/>
          </p:nvPr>
        </p:nvSpPr>
        <p:spPr/>
        <p:txBody>
          <a:bodyPr/>
          <a:lstStyle>
            <a:lvl1pPr>
              <a:defRPr/>
            </a:lvl1pPr>
          </a:lstStyle>
          <a:p>
            <a:pPr>
              <a:defRPr/>
            </a:pPr>
            <a:fld id="{E4941689-A92E-437E-B67C-BF85BD429D44}" type="slidenum">
              <a:rPr lang="en-US"/>
              <a:pPr>
                <a:defRPr/>
              </a:pPr>
              <a:t>‹#›</a:t>
            </a:fld>
            <a:endParaRPr lang="en-US"/>
          </a:p>
        </p:txBody>
      </p:sp>
    </p:spTree>
    <p:extLst>
      <p:ext uri="{BB962C8B-B14F-4D97-AF65-F5344CB8AC3E}">
        <p14:creationId xmlns:p14="http://schemas.microsoft.com/office/powerpoint/2010/main" val="1495895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pPr>
              <a:defRPr/>
            </a:pPr>
            <a:r>
              <a:rPr lang="en-US" dirty="0"/>
              <a:t>Soar Technology, Inc. 			</a:t>
            </a:r>
            <a:fld id="{9204F6B3-FC31-4DD6-9E63-118E7EC8BA0B}" type="datetime1">
              <a:rPr lang="en-US" smtClean="0"/>
              <a:pPr>
                <a:defRPr/>
              </a:pPr>
              <a:t>5/6/19</a:t>
            </a:fld>
            <a:endParaRPr lang="en-US" sz="1050" dirty="0"/>
          </a:p>
        </p:txBody>
      </p:sp>
      <p:sp>
        <p:nvSpPr>
          <p:cNvPr id="5" name="Slide Number Placeholder 4"/>
          <p:cNvSpPr>
            <a:spLocks noGrp="1"/>
          </p:cNvSpPr>
          <p:nvPr>
            <p:ph type="sldNum" sz="quarter" idx="11"/>
          </p:nvPr>
        </p:nvSpPr>
        <p:spPr/>
        <p:txBody>
          <a:bodyPr/>
          <a:lstStyle>
            <a:lvl1pPr>
              <a:defRPr/>
            </a:lvl1pPr>
          </a:lstStyle>
          <a:p>
            <a:pPr>
              <a:defRPr/>
            </a:pPr>
            <a:fld id="{02033CD2-4F26-4E6A-B249-72E0C307F15C}" type="slidenum">
              <a:rPr lang="en-US"/>
              <a:pPr>
                <a:defRPr/>
              </a:pPr>
              <a:t>‹#›</a:t>
            </a:fld>
            <a:endParaRPr lang="en-US"/>
          </a:p>
        </p:txBody>
      </p:sp>
    </p:spTree>
    <p:extLst>
      <p:ext uri="{BB962C8B-B14F-4D97-AF65-F5344CB8AC3E}">
        <p14:creationId xmlns:p14="http://schemas.microsoft.com/office/powerpoint/2010/main" val="2076973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pPr>
              <a:defRPr/>
            </a:pPr>
            <a:r>
              <a:rPr lang="en-US" dirty="0"/>
              <a:t>Soar Technology, Inc. 			</a:t>
            </a:r>
            <a:fld id="{9204F6B3-FC31-4DD6-9E63-118E7EC8BA0B}" type="datetime1">
              <a:rPr lang="en-US" smtClean="0"/>
              <a:pPr>
                <a:defRPr/>
              </a:pPr>
              <a:t>5/6/19</a:t>
            </a:fld>
            <a:endParaRPr lang="en-US" sz="1050" dirty="0"/>
          </a:p>
        </p:txBody>
      </p:sp>
      <p:sp>
        <p:nvSpPr>
          <p:cNvPr id="5" name="Slide Number Placeholder 4"/>
          <p:cNvSpPr>
            <a:spLocks noGrp="1"/>
          </p:cNvSpPr>
          <p:nvPr>
            <p:ph type="sldNum" sz="quarter" idx="11"/>
          </p:nvPr>
        </p:nvSpPr>
        <p:spPr/>
        <p:txBody>
          <a:bodyPr/>
          <a:lstStyle>
            <a:lvl1pPr>
              <a:defRPr/>
            </a:lvl1pPr>
          </a:lstStyle>
          <a:p>
            <a:pPr>
              <a:defRPr/>
            </a:pPr>
            <a:fld id="{BCBCAD24-F0B5-48F2-86CC-B033D9649E2A}" type="slidenum">
              <a:rPr lang="en-US"/>
              <a:pPr>
                <a:defRPr/>
              </a:pPr>
              <a:t>‹#›</a:t>
            </a:fld>
            <a:endParaRPr lang="en-US"/>
          </a:p>
        </p:txBody>
      </p:sp>
    </p:spTree>
    <p:extLst>
      <p:ext uri="{BB962C8B-B14F-4D97-AF65-F5344CB8AC3E}">
        <p14:creationId xmlns:p14="http://schemas.microsoft.com/office/powerpoint/2010/main" val="1601553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1828800"/>
            <a:ext cx="36195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38700" y="1828800"/>
            <a:ext cx="36195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lvl1pPr>
              <a:defRPr/>
            </a:lvl1pPr>
          </a:lstStyle>
          <a:p>
            <a:pPr>
              <a:defRPr/>
            </a:pPr>
            <a:r>
              <a:rPr lang="en-US" dirty="0"/>
              <a:t>Soar Technology, Inc. 			</a:t>
            </a:r>
            <a:fld id="{9204F6B3-FC31-4DD6-9E63-118E7EC8BA0B}" type="datetime1">
              <a:rPr lang="en-US" smtClean="0"/>
              <a:pPr>
                <a:defRPr/>
              </a:pPr>
              <a:t>5/6/19</a:t>
            </a:fld>
            <a:endParaRPr lang="en-US" sz="1050" dirty="0"/>
          </a:p>
        </p:txBody>
      </p:sp>
      <p:sp>
        <p:nvSpPr>
          <p:cNvPr id="6" name="Slide Number Placeholder 5"/>
          <p:cNvSpPr>
            <a:spLocks noGrp="1"/>
          </p:cNvSpPr>
          <p:nvPr>
            <p:ph type="sldNum" sz="quarter" idx="11"/>
          </p:nvPr>
        </p:nvSpPr>
        <p:spPr/>
        <p:txBody>
          <a:bodyPr/>
          <a:lstStyle>
            <a:lvl1pPr>
              <a:defRPr/>
            </a:lvl1pPr>
          </a:lstStyle>
          <a:p>
            <a:pPr>
              <a:defRPr/>
            </a:pPr>
            <a:fld id="{BBF0BB96-5A9D-4962-88B5-03E52BBF2855}" type="slidenum">
              <a:rPr lang="en-US"/>
              <a:pPr>
                <a:defRPr/>
              </a:pPr>
              <a:t>‹#›</a:t>
            </a:fld>
            <a:endParaRPr lang="en-US"/>
          </a:p>
        </p:txBody>
      </p:sp>
    </p:spTree>
    <p:extLst>
      <p:ext uri="{BB962C8B-B14F-4D97-AF65-F5344CB8AC3E}">
        <p14:creationId xmlns:p14="http://schemas.microsoft.com/office/powerpoint/2010/main" val="4293623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0"/>
          </p:nvPr>
        </p:nvSpPr>
        <p:spPr/>
        <p:txBody>
          <a:bodyPr/>
          <a:lstStyle>
            <a:lvl1pPr>
              <a:defRPr/>
            </a:lvl1pPr>
          </a:lstStyle>
          <a:p>
            <a:pPr>
              <a:defRPr/>
            </a:pPr>
            <a:r>
              <a:rPr lang="en-US" dirty="0"/>
              <a:t>Soar Technology, Inc. 			</a:t>
            </a:r>
            <a:fld id="{9204F6B3-FC31-4DD6-9E63-118E7EC8BA0B}" type="datetime1">
              <a:rPr lang="en-US" smtClean="0"/>
              <a:pPr>
                <a:defRPr/>
              </a:pPr>
              <a:t>5/6/19</a:t>
            </a:fld>
            <a:endParaRPr lang="en-US" sz="1050" dirty="0"/>
          </a:p>
        </p:txBody>
      </p:sp>
      <p:sp>
        <p:nvSpPr>
          <p:cNvPr id="8" name="Slide Number Placeholder 7"/>
          <p:cNvSpPr>
            <a:spLocks noGrp="1"/>
          </p:cNvSpPr>
          <p:nvPr>
            <p:ph type="sldNum" sz="quarter" idx="11"/>
          </p:nvPr>
        </p:nvSpPr>
        <p:spPr/>
        <p:txBody>
          <a:bodyPr/>
          <a:lstStyle>
            <a:lvl1pPr>
              <a:defRPr/>
            </a:lvl1pPr>
          </a:lstStyle>
          <a:p>
            <a:pPr>
              <a:defRPr/>
            </a:pPr>
            <a:fld id="{500E2465-7115-4728-9A11-4550B8749815}" type="slidenum">
              <a:rPr lang="en-US"/>
              <a:pPr>
                <a:defRPr/>
              </a:pPr>
              <a:t>‹#›</a:t>
            </a:fld>
            <a:endParaRPr lang="en-US"/>
          </a:p>
        </p:txBody>
      </p:sp>
    </p:spTree>
    <p:extLst>
      <p:ext uri="{BB962C8B-B14F-4D97-AF65-F5344CB8AC3E}">
        <p14:creationId xmlns:p14="http://schemas.microsoft.com/office/powerpoint/2010/main" val="133740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lvl1pPr>
              <a:defRPr/>
            </a:lvl1pPr>
          </a:lstStyle>
          <a:p>
            <a:pPr>
              <a:defRPr/>
            </a:pPr>
            <a:r>
              <a:rPr lang="en-US" dirty="0"/>
              <a:t>Soar Technology, Inc. 			</a:t>
            </a:r>
            <a:fld id="{9204F6B3-FC31-4DD6-9E63-118E7EC8BA0B}" type="datetime1">
              <a:rPr lang="en-US" smtClean="0"/>
              <a:pPr>
                <a:defRPr/>
              </a:pPr>
              <a:t>5/6/19</a:t>
            </a:fld>
            <a:endParaRPr lang="en-US" sz="1050" dirty="0"/>
          </a:p>
        </p:txBody>
      </p:sp>
      <p:sp>
        <p:nvSpPr>
          <p:cNvPr id="4" name="Slide Number Placeholder 3"/>
          <p:cNvSpPr>
            <a:spLocks noGrp="1"/>
          </p:cNvSpPr>
          <p:nvPr>
            <p:ph type="sldNum" sz="quarter" idx="11"/>
          </p:nvPr>
        </p:nvSpPr>
        <p:spPr/>
        <p:txBody>
          <a:bodyPr/>
          <a:lstStyle>
            <a:lvl1pPr>
              <a:defRPr/>
            </a:lvl1pPr>
          </a:lstStyle>
          <a:p>
            <a:pPr>
              <a:defRPr/>
            </a:pPr>
            <a:fld id="{2E34BC81-8F6B-44E0-B2E0-3D972E3E471E}" type="slidenum">
              <a:rPr lang="en-US"/>
              <a:pPr>
                <a:defRPr/>
              </a:pPr>
              <a:t>‹#›</a:t>
            </a:fld>
            <a:endParaRPr lang="en-US"/>
          </a:p>
        </p:txBody>
      </p:sp>
    </p:spTree>
    <p:extLst>
      <p:ext uri="{BB962C8B-B14F-4D97-AF65-F5344CB8AC3E}">
        <p14:creationId xmlns:p14="http://schemas.microsoft.com/office/powerpoint/2010/main" val="1382257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pPr>
              <a:defRPr/>
            </a:pPr>
            <a:r>
              <a:rPr lang="en-US" dirty="0"/>
              <a:t>Soar Technology, Inc. 			</a:t>
            </a:r>
            <a:fld id="{9204F6B3-FC31-4DD6-9E63-118E7EC8BA0B}" type="datetime1">
              <a:rPr lang="en-US" smtClean="0"/>
              <a:pPr>
                <a:defRPr/>
              </a:pPr>
              <a:t>5/6/19</a:t>
            </a:fld>
            <a:endParaRPr lang="en-US" sz="1050" dirty="0"/>
          </a:p>
        </p:txBody>
      </p:sp>
      <p:sp>
        <p:nvSpPr>
          <p:cNvPr id="3" name="Slide Number Placeholder 2"/>
          <p:cNvSpPr>
            <a:spLocks noGrp="1"/>
          </p:cNvSpPr>
          <p:nvPr>
            <p:ph type="sldNum" sz="quarter" idx="11"/>
          </p:nvPr>
        </p:nvSpPr>
        <p:spPr/>
        <p:txBody>
          <a:bodyPr/>
          <a:lstStyle>
            <a:lvl1pPr>
              <a:defRPr/>
            </a:lvl1pPr>
          </a:lstStyle>
          <a:p>
            <a:pPr>
              <a:defRPr/>
            </a:pPr>
            <a:fld id="{EC4EF799-B8CA-4E79-B0DC-F16142644DA2}" type="slidenum">
              <a:rPr lang="en-US"/>
              <a:pPr>
                <a:defRPr/>
              </a:pPr>
              <a:t>‹#›</a:t>
            </a:fld>
            <a:endParaRPr lang="en-US"/>
          </a:p>
        </p:txBody>
      </p:sp>
    </p:spTree>
    <p:extLst>
      <p:ext uri="{BB962C8B-B14F-4D97-AF65-F5344CB8AC3E}">
        <p14:creationId xmlns:p14="http://schemas.microsoft.com/office/powerpoint/2010/main" val="717396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pPr>
              <a:defRPr/>
            </a:pPr>
            <a:r>
              <a:rPr lang="en-US" dirty="0"/>
              <a:t>Soar Technology, Inc. 			</a:t>
            </a:r>
            <a:fld id="{9204F6B3-FC31-4DD6-9E63-118E7EC8BA0B}" type="datetime1">
              <a:rPr lang="en-US" smtClean="0"/>
              <a:pPr>
                <a:defRPr/>
              </a:pPr>
              <a:t>5/6/19</a:t>
            </a:fld>
            <a:endParaRPr lang="en-US" sz="1050" dirty="0"/>
          </a:p>
        </p:txBody>
      </p:sp>
      <p:sp>
        <p:nvSpPr>
          <p:cNvPr id="6" name="Slide Number Placeholder 5"/>
          <p:cNvSpPr>
            <a:spLocks noGrp="1"/>
          </p:cNvSpPr>
          <p:nvPr>
            <p:ph type="sldNum" sz="quarter" idx="11"/>
          </p:nvPr>
        </p:nvSpPr>
        <p:spPr/>
        <p:txBody>
          <a:bodyPr/>
          <a:lstStyle>
            <a:lvl1pPr>
              <a:defRPr/>
            </a:lvl1pPr>
          </a:lstStyle>
          <a:p>
            <a:pPr>
              <a:defRPr/>
            </a:pPr>
            <a:fld id="{A14D818D-7512-44C1-8488-2DB285B3E99F}" type="slidenum">
              <a:rPr lang="en-US"/>
              <a:pPr>
                <a:defRPr/>
              </a:pPr>
              <a:t>‹#›</a:t>
            </a:fld>
            <a:endParaRPr lang="en-US"/>
          </a:p>
        </p:txBody>
      </p:sp>
    </p:spTree>
    <p:extLst>
      <p:ext uri="{BB962C8B-B14F-4D97-AF65-F5344CB8AC3E}">
        <p14:creationId xmlns:p14="http://schemas.microsoft.com/office/powerpoint/2010/main" val="813497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pPr>
              <a:defRPr/>
            </a:pPr>
            <a:r>
              <a:rPr lang="en-US" dirty="0"/>
              <a:t>Soar Technology, Inc. 			</a:t>
            </a:r>
            <a:fld id="{9204F6B3-FC31-4DD6-9E63-118E7EC8BA0B}" type="datetime1">
              <a:rPr lang="en-US" smtClean="0"/>
              <a:pPr>
                <a:defRPr/>
              </a:pPr>
              <a:t>5/6/19</a:t>
            </a:fld>
            <a:endParaRPr lang="en-US" sz="1050" dirty="0"/>
          </a:p>
        </p:txBody>
      </p:sp>
      <p:sp>
        <p:nvSpPr>
          <p:cNvPr id="6" name="Slide Number Placeholder 5"/>
          <p:cNvSpPr>
            <a:spLocks noGrp="1"/>
          </p:cNvSpPr>
          <p:nvPr>
            <p:ph type="sldNum" sz="quarter" idx="11"/>
          </p:nvPr>
        </p:nvSpPr>
        <p:spPr/>
        <p:txBody>
          <a:bodyPr/>
          <a:lstStyle>
            <a:lvl1pPr>
              <a:defRPr/>
            </a:lvl1pPr>
          </a:lstStyle>
          <a:p>
            <a:pPr>
              <a:defRPr/>
            </a:pPr>
            <a:fld id="{F4CCC5EB-3510-4355-BCA7-1EEC8358E893}" type="slidenum">
              <a:rPr lang="en-US"/>
              <a:pPr>
                <a:defRPr/>
              </a:pPr>
              <a:t>‹#›</a:t>
            </a:fld>
            <a:endParaRPr lang="en-US"/>
          </a:p>
        </p:txBody>
      </p:sp>
    </p:spTree>
    <p:extLst>
      <p:ext uri="{BB962C8B-B14F-4D97-AF65-F5344CB8AC3E}">
        <p14:creationId xmlns:p14="http://schemas.microsoft.com/office/powerpoint/2010/main" val="2295225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7"/>
          <p:cNvSpPr>
            <a:spLocks noChangeArrowheads="1"/>
          </p:cNvSpPr>
          <p:nvPr userDrawn="1"/>
        </p:nvSpPr>
        <p:spPr bwMode="auto">
          <a:xfrm>
            <a:off x="0" y="0"/>
            <a:ext cx="533400" cy="6858000"/>
          </a:xfrm>
          <a:prstGeom prst="rect">
            <a:avLst/>
          </a:prstGeom>
          <a:solidFill>
            <a:srgbClr val="464847"/>
          </a:solidFill>
          <a:ln w="9525">
            <a:noFill/>
            <a:miter lim="800000"/>
            <a:headEnd/>
            <a:tailEnd/>
          </a:ln>
        </p:spPr>
        <p:txBody>
          <a:bodyPr wrap="none" anchor="ctr"/>
          <a:lstStyle/>
          <a:p>
            <a:pPr>
              <a:defRPr/>
            </a:pPr>
            <a:endParaRPr lang="en-US"/>
          </a:p>
        </p:txBody>
      </p:sp>
      <p:sp>
        <p:nvSpPr>
          <p:cNvPr id="1032" name="Rectangle 8"/>
          <p:cNvSpPr>
            <a:spLocks noChangeArrowheads="1"/>
          </p:cNvSpPr>
          <p:nvPr userDrawn="1"/>
        </p:nvSpPr>
        <p:spPr bwMode="auto">
          <a:xfrm>
            <a:off x="8915400" y="0"/>
            <a:ext cx="228600" cy="6858000"/>
          </a:xfrm>
          <a:prstGeom prst="rect">
            <a:avLst/>
          </a:prstGeom>
          <a:solidFill>
            <a:srgbClr val="F4D66C"/>
          </a:solidFill>
          <a:ln w="9525">
            <a:noFill/>
            <a:miter lim="800000"/>
            <a:headEnd/>
            <a:tailEnd/>
          </a:ln>
        </p:spPr>
        <p:txBody>
          <a:bodyPr wrap="none" anchor="ctr"/>
          <a:lstStyle/>
          <a:p>
            <a:pPr>
              <a:defRPr/>
            </a:pPr>
            <a:endParaRPr lang="en-US"/>
          </a:p>
        </p:txBody>
      </p:sp>
      <p:sp>
        <p:nvSpPr>
          <p:cNvPr id="1029" name="Rectangle 2"/>
          <p:cNvSpPr>
            <a:spLocks noGrp="1" noChangeArrowheads="1"/>
          </p:cNvSpPr>
          <p:nvPr>
            <p:ph type="title"/>
          </p:nvPr>
        </p:nvSpPr>
        <p:spPr bwMode="auto">
          <a:xfrm>
            <a:off x="1066800" y="258763"/>
            <a:ext cx="7391400" cy="544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30" name="Rectangle 3"/>
          <p:cNvSpPr>
            <a:spLocks noGrp="1" noChangeArrowheads="1"/>
          </p:cNvSpPr>
          <p:nvPr>
            <p:ph type="body" idx="1"/>
          </p:nvPr>
        </p:nvSpPr>
        <p:spPr bwMode="auto">
          <a:xfrm>
            <a:off x="1066800" y="974221"/>
            <a:ext cx="7391400" cy="512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5"/>
          <p:cNvSpPr>
            <a:spLocks noGrp="1" noChangeArrowheads="1"/>
          </p:cNvSpPr>
          <p:nvPr>
            <p:ph type="ftr" sz="quarter" idx="3"/>
          </p:nvPr>
        </p:nvSpPr>
        <p:spPr bwMode="auto">
          <a:xfrm>
            <a:off x="1054100" y="6337300"/>
            <a:ext cx="73914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600" baseline="0">
                <a:solidFill>
                  <a:srgbClr val="464847"/>
                </a:solidFill>
                <a:latin typeface="+mn-lt"/>
              </a:defRPr>
            </a:lvl1pPr>
          </a:lstStyle>
          <a:p>
            <a:pPr>
              <a:defRPr/>
            </a:pPr>
            <a:r>
              <a:rPr lang="en-US" dirty="0"/>
              <a:t>Soar Technology, Inc. 			</a:t>
            </a:r>
            <a:fld id="{9204F6B3-FC31-4DD6-9E63-118E7EC8BA0B}" type="datetime1">
              <a:rPr lang="en-US"/>
              <a:pPr>
                <a:defRPr/>
              </a:pPr>
              <a:t>5/6/19</a:t>
            </a:fld>
            <a:endParaRPr lang="en-US" sz="1400" dirty="0"/>
          </a:p>
        </p:txBody>
      </p:sp>
      <p:sp>
        <p:nvSpPr>
          <p:cNvPr id="3" name="Rectangle 6"/>
          <p:cNvSpPr>
            <a:spLocks noGrp="1" noChangeArrowheads="1"/>
          </p:cNvSpPr>
          <p:nvPr>
            <p:ph type="sldNum" sz="quarter" idx="4"/>
          </p:nvPr>
        </p:nvSpPr>
        <p:spPr bwMode="auto">
          <a:xfrm>
            <a:off x="0" y="6337300"/>
            <a:ext cx="5334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600" baseline="0">
                <a:solidFill>
                  <a:schemeClr val="bg1"/>
                </a:solidFill>
                <a:latin typeface="+mn-lt"/>
              </a:defRPr>
            </a:lvl1pPr>
          </a:lstStyle>
          <a:p>
            <a:pPr>
              <a:defRPr/>
            </a:pPr>
            <a:fld id="{B0157084-468A-41A0-9C65-D80A7E0EEF4A}" type="slidenum">
              <a:rPr lang="en-US"/>
              <a:pPr>
                <a:defRPr/>
              </a:pPr>
              <a:t>‹#›</a:t>
            </a:fld>
            <a:endParaRPr lang="en-US"/>
          </a:p>
        </p:txBody>
      </p:sp>
      <p:pic>
        <p:nvPicPr>
          <p:cNvPr id="4" name="Picture 15" descr="logo-horizontal-one_color_white"/>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53988" y="677863"/>
            <a:ext cx="269875"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hdr="0" dt="0"/>
  <p:txStyles>
    <p:titleStyle>
      <a:lvl1pPr algn="l" rtl="0" eaLnBrk="0" fontAlgn="base" hangingPunct="0">
        <a:spcBef>
          <a:spcPct val="0"/>
        </a:spcBef>
        <a:spcAft>
          <a:spcPct val="0"/>
        </a:spcAft>
        <a:defRPr sz="2800" b="1">
          <a:solidFill>
            <a:srgbClr val="007790"/>
          </a:solidFill>
          <a:latin typeface="+mj-lt"/>
          <a:ea typeface="+mj-ea"/>
          <a:cs typeface="+mj-cs"/>
        </a:defRPr>
      </a:lvl1pPr>
      <a:lvl2pPr algn="l" rtl="0" eaLnBrk="0" fontAlgn="base" hangingPunct="0">
        <a:spcBef>
          <a:spcPct val="0"/>
        </a:spcBef>
        <a:spcAft>
          <a:spcPct val="0"/>
        </a:spcAft>
        <a:defRPr sz="2800" b="1">
          <a:solidFill>
            <a:srgbClr val="007790"/>
          </a:solidFill>
          <a:latin typeface="Calibri" pitchFamily="28" charset="0"/>
          <a:ea typeface="ヒラギノ角ゴ Pro W3" pitchFamily="28" charset="-128"/>
        </a:defRPr>
      </a:lvl2pPr>
      <a:lvl3pPr algn="l" rtl="0" eaLnBrk="0" fontAlgn="base" hangingPunct="0">
        <a:spcBef>
          <a:spcPct val="0"/>
        </a:spcBef>
        <a:spcAft>
          <a:spcPct val="0"/>
        </a:spcAft>
        <a:defRPr sz="2800" b="1">
          <a:solidFill>
            <a:srgbClr val="007790"/>
          </a:solidFill>
          <a:latin typeface="Calibri" pitchFamily="28" charset="0"/>
          <a:ea typeface="ヒラギノ角ゴ Pro W3" pitchFamily="28" charset="-128"/>
        </a:defRPr>
      </a:lvl3pPr>
      <a:lvl4pPr algn="l" rtl="0" eaLnBrk="0" fontAlgn="base" hangingPunct="0">
        <a:spcBef>
          <a:spcPct val="0"/>
        </a:spcBef>
        <a:spcAft>
          <a:spcPct val="0"/>
        </a:spcAft>
        <a:defRPr sz="2800" b="1">
          <a:solidFill>
            <a:srgbClr val="007790"/>
          </a:solidFill>
          <a:latin typeface="Calibri" pitchFamily="28" charset="0"/>
          <a:ea typeface="ヒラギノ角ゴ Pro W3" pitchFamily="28" charset="-128"/>
        </a:defRPr>
      </a:lvl4pPr>
      <a:lvl5pPr algn="l" rtl="0" eaLnBrk="0" fontAlgn="base" hangingPunct="0">
        <a:spcBef>
          <a:spcPct val="0"/>
        </a:spcBef>
        <a:spcAft>
          <a:spcPct val="0"/>
        </a:spcAft>
        <a:defRPr sz="2800" b="1">
          <a:solidFill>
            <a:srgbClr val="007790"/>
          </a:solidFill>
          <a:latin typeface="Calibri" pitchFamily="28" charset="0"/>
          <a:ea typeface="ヒラギノ角ゴ Pro W3" pitchFamily="28" charset="-128"/>
        </a:defRPr>
      </a:lvl5pPr>
      <a:lvl6pPr marL="457200" algn="l" rtl="0" fontAlgn="base">
        <a:spcBef>
          <a:spcPct val="0"/>
        </a:spcBef>
        <a:spcAft>
          <a:spcPct val="0"/>
        </a:spcAft>
        <a:defRPr sz="2800" b="1">
          <a:solidFill>
            <a:srgbClr val="007790"/>
          </a:solidFill>
          <a:latin typeface="Calibri" pitchFamily="28" charset="0"/>
          <a:ea typeface="ヒラギノ角ゴ Pro W3" pitchFamily="28" charset="-128"/>
        </a:defRPr>
      </a:lvl6pPr>
      <a:lvl7pPr marL="914400" algn="l" rtl="0" fontAlgn="base">
        <a:spcBef>
          <a:spcPct val="0"/>
        </a:spcBef>
        <a:spcAft>
          <a:spcPct val="0"/>
        </a:spcAft>
        <a:defRPr sz="2800" b="1">
          <a:solidFill>
            <a:srgbClr val="007790"/>
          </a:solidFill>
          <a:latin typeface="Calibri" pitchFamily="28" charset="0"/>
          <a:ea typeface="ヒラギノ角ゴ Pro W3" pitchFamily="28" charset="-128"/>
        </a:defRPr>
      </a:lvl7pPr>
      <a:lvl8pPr marL="1371600" algn="l" rtl="0" fontAlgn="base">
        <a:spcBef>
          <a:spcPct val="0"/>
        </a:spcBef>
        <a:spcAft>
          <a:spcPct val="0"/>
        </a:spcAft>
        <a:defRPr sz="2800" b="1">
          <a:solidFill>
            <a:srgbClr val="007790"/>
          </a:solidFill>
          <a:latin typeface="Calibri" pitchFamily="28" charset="0"/>
          <a:ea typeface="ヒラギノ角ゴ Pro W3" pitchFamily="28" charset="-128"/>
        </a:defRPr>
      </a:lvl8pPr>
      <a:lvl9pPr marL="1828800" algn="l" rtl="0" fontAlgn="base">
        <a:spcBef>
          <a:spcPct val="0"/>
        </a:spcBef>
        <a:spcAft>
          <a:spcPct val="0"/>
        </a:spcAft>
        <a:defRPr sz="2800" b="1">
          <a:solidFill>
            <a:srgbClr val="007790"/>
          </a:solidFill>
          <a:latin typeface="Calibri" pitchFamily="28" charset="0"/>
          <a:ea typeface="ヒラギノ角ゴ Pro W3" pitchFamily="28" charset="-128"/>
        </a:defRPr>
      </a:lvl9pPr>
    </p:titleStyle>
    <p:bodyStyle>
      <a:lvl1pPr marL="171450" indent="-171450" algn="l" rtl="0" eaLnBrk="0" fontAlgn="base" hangingPunct="0">
        <a:spcBef>
          <a:spcPct val="20000"/>
        </a:spcBef>
        <a:spcAft>
          <a:spcPct val="0"/>
        </a:spcAft>
        <a:buClr>
          <a:srgbClr val="007790"/>
        </a:buClr>
        <a:buFont typeface="Times" pitchFamily="28" charset="0"/>
        <a:buChar char="•"/>
        <a:defRPr>
          <a:solidFill>
            <a:srgbClr val="000000"/>
          </a:solidFill>
          <a:latin typeface="+mn-lt"/>
          <a:ea typeface="+mn-ea"/>
          <a:cs typeface="+mn-cs"/>
        </a:defRPr>
      </a:lvl1pPr>
      <a:lvl2pPr marL="454025" indent="-168275" algn="l" rtl="0" eaLnBrk="0" fontAlgn="base" hangingPunct="0">
        <a:spcBef>
          <a:spcPct val="20000"/>
        </a:spcBef>
        <a:spcAft>
          <a:spcPct val="0"/>
        </a:spcAft>
        <a:buClr>
          <a:srgbClr val="007790"/>
        </a:buClr>
        <a:buFont typeface="Times" pitchFamily="28" charset="0"/>
        <a:buChar char="•"/>
        <a:defRPr>
          <a:solidFill>
            <a:srgbClr val="464847"/>
          </a:solidFill>
          <a:latin typeface="+mn-lt"/>
          <a:ea typeface="+mn-ea"/>
        </a:defRPr>
      </a:lvl2pPr>
      <a:lvl3pPr marL="741363" indent="-171450" algn="l" rtl="0" eaLnBrk="0" fontAlgn="base" hangingPunct="0">
        <a:spcBef>
          <a:spcPct val="20000"/>
        </a:spcBef>
        <a:spcAft>
          <a:spcPct val="0"/>
        </a:spcAft>
        <a:buClr>
          <a:srgbClr val="007790"/>
        </a:buClr>
        <a:buFont typeface="Times" pitchFamily="28" charset="0"/>
        <a:buChar char="•"/>
        <a:defRPr>
          <a:solidFill>
            <a:srgbClr val="464847"/>
          </a:solidFill>
          <a:latin typeface="+mn-lt"/>
          <a:ea typeface="+mn-ea"/>
        </a:defRPr>
      </a:lvl3pPr>
      <a:lvl4pPr marL="1027113" indent="-171450" algn="l" rtl="0" eaLnBrk="0" fontAlgn="base" hangingPunct="0">
        <a:spcBef>
          <a:spcPct val="20000"/>
        </a:spcBef>
        <a:spcAft>
          <a:spcPct val="0"/>
        </a:spcAft>
        <a:buClr>
          <a:srgbClr val="007790"/>
        </a:buClr>
        <a:buFont typeface="Times" pitchFamily="28" charset="0"/>
        <a:buChar char="•"/>
        <a:defRPr>
          <a:solidFill>
            <a:srgbClr val="464847"/>
          </a:solidFill>
          <a:latin typeface="+mn-lt"/>
          <a:ea typeface="+mn-ea"/>
        </a:defRPr>
      </a:lvl4pPr>
      <a:lvl5pPr marL="1312863" indent="-171450" algn="l" rtl="0" eaLnBrk="0" fontAlgn="base" hangingPunct="0">
        <a:spcBef>
          <a:spcPct val="20000"/>
        </a:spcBef>
        <a:spcAft>
          <a:spcPct val="0"/>
        </a:spcAft>
        <a:buClr>
          <a:srgbClr val="007790"/>
        </a:buClr>
        <a:buFont typeface="Times" pitchFamily="28" charset="0"/>
        <a:buChar char="•"/>
        <a:defRPr>
          <a:solidFill>
            <a:srgbClr val="464847"/>
          </a:solidFill>
          <a:latin typeface="+mn-lt"/>
          <a:ea typeface="+mn-ea"/>
        </a:defRPr>
      </a:lvl5pPr>
      <a:lvl6pPr marL="1770063" indent="-171450" algn="l" rtl="0" fontAlgn="base">
        <a:spcBef>
          <a:spcPct val="20000"/>
        </a:spcBef>
        <a:spcAft>
          <a:spcPct val="0"/>
        </a:spcAft>
        <a:buClr>
          <a:srgbClr val="007790"/>
        </a:buClr>
        <a:buFont typeface="Times" pitchFamily="28" charset="0"/>
        <a:buChar char="•"/>
        <a:defRPr>
          <a:solidFill>
            <a:srgbClr val="464847"/>
          </a:solidFill>
          <a:latin typeface="+mn-lt"/>
          <a:ea typeface="+mn-ea"/>
        </a:defRPr>
      </a:lvl6pPr>
      <a:lvl7pPr marL="2227263" indent="-171450" algn="l" rtl="0" fontAlgn="base">
        <a:spcBef>
          <a:spcPct val="20000"/>
        </a:spcBef>
        <a:spcAft>
          <a:spcPct val="0"/>
        </a:spcAft>
        <a:buClr>
          <a:srgbClr val="007790"/>
        </a:buClr>
        <a:buFont typeface="Times" pitchFamily="28" charset="0"/>
        <a:buChar char="•"/>
        <a:defRPr>
          <a:solidFill>
            <a:srgbClr val="464847"/>
          </a:solidFill>
          <a:latin typeface="+mn-lt"/>
          <a:ea typeface="+mn-ea"/>
        </a:defRPr>
      </a:lvl7pPr>
      <a:lvl8pPr marL="2684463" indent="-171450" algn="l" rtl="0" fontAlgn="base">
        <a:spcBef>
          <a:spcPct val="20000"/>
        </a:spcBef>
        <a:spcAft>
          <a:spcPct val="0"/>
        </a:spcAft>
        <a:buClr>
          <a:srgbClr val="007790"/>
        </a:buClr>
        <a:buFont typeface="Times" pitchFamily="28" charset="0"/>
        <a:buChar char="•"/>
        <a:defRPr>
          <a:solidFill>
            <a:srgbClr val="464847"/>
          </a:solidFill>
          <a:latin typeface="+mn-lt"/>
          <a:ea typeface="+mn-ea"/>
        </a:defRPr>
      </a:lvl8pPr>
      <a:lvl9pPr marL="3141663" indent="-171450" algn="l" rtl="0" fontAlgn="base">
        <a:spcBef>
          <a:spcPct val="20000"/>
        </a:spcBef>
        <a:spcAft>
          <a:spcPct val="0"/>
        </a:spcAft>
        <a:buClr>
          <a:srgbClr val="007790"/>
        </a:buClr>
        <a:buFont typeface="Times" pitchFamily="28" charset="0"/>
        <a:buChar char="•"/>
        <a:defRPr>
          <a:solidFill>
            <a:srgbClr val="464847"/>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8" Type="http://schemas.openxmlformats.org/officeDocument/2006/relationships/hyperlink" Target="https://github.com/soartech/soar-language-server" TargetMode="External"/><Relationship Id="rId3" Type="http://schemas.openxmlformats.org/officeDocument/2006/relationships/hyperlink" Target="https://openai.com/charter/" TargetMode="External"/><Relationship Id="rId7" Type="http://schemas.openxmlformats.org/officeDocument/2006/relationships/hyperlink" Target="https://github.com/soartech/ngs4-tanksoar" TargetMode="External"/><Relationship Id="rId2" Type="http://schemas.openxmlformats.org/officeDocument/2006/relationships/hyperlink" Target="https://openai.com/" TargetMode="External"/><Relationship Id="rId1" Type="http://schemas.openxmlformats.org/officeDocument/2006/relationships/slideLayout" Target="../slideLayouts/slideLayout2.xml"/><Relationship Id="rId6" Type="http://schemas.openxmlformats.org/officeDocument/2006/relationships/hyperlink" Target="https://github.com/soartech/new-goal-system-4" TargetMode="External"/><Relationship Id="rId5" Type="http://schemas.openxmlformats.org/officeDocument/2006/relationships/hyperlink" Target="https://gym.openai.com/envs" TargetMode="External"/><Relationship Id="rId10" Type="http://schemas.openxmlformats.org/officeDocument/2006/relationships/hyperlink" Target="https://soar.eecs.umich.edu/articles/downloads/examples-and-unsupported/183-python-interface-example" TargetMode="External"/><Relationship Id="rId4" Type="http://schemas.openxmlformats.org/officeDocument/2006/relationships/hyperlink" Target="https://github.com/openai/gym" TargetMode="External"/><Relationship Id="rId9" Type="http://schemas.openxmlformats.org/officeDocument/2006/relationships/hyperlink" Target="https://github.com/timsaucer/SoarGy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3"/>
          <p:cNvSpPr>
            <a:spLocks noGrp="1"/>
          </p:cNvSpPr>
          <p:nvPr>
            <p:ph type="ftr" sz="quarter" idx="10"/>
          </p:nvPr>
        </p:nvSpPr>
        <p:spPr/>
        <p:txBody>
          <a:bodyPr/>
          <a:lstStyle/>
          <a:p>
            <a:pPr>
              <a:defRPr/>
            </a:pPr>
            <a:r>
              <a:rPr lang="en-US"/>
              <a:t>Soar Technology, Inc. Proprietary 	</a:t>
            </a:r>
            <a:fld id="{9204F6B3-FC31-4DD6-9E63-118E7EC8BA0B}" type="datetime1">
              <a:rPr lang="en-US"/>
              <a:pPr>
                <a:defRPr/>
              </a:pPr>
              <a:t>5/6/19</a:t>
            </a:fld>
            <a:endParaRPr lang="en-US" sz="1400">
              <a:solidFill>
                <a:schemeClr val="tx1"/>
              </a:solidFill>
              <a:latin typeface="Arial" charset="0"/>
            </a:endParaRPr>
          </a:p>
        </p:txBody>
      </p:sp>
      <p:sp>
        <p:nvSpPr>
          <p:cNvPr id="9" name="Slide Number Placeholder 4"/>
          <p:cNvSpPr>
            <a:spLocks noGrp="1"/>
          </p:cNvSpPr>
          <p:nvPr>
            <p:ph type="sldNum" sz="quarter" idx="11"/>
          </p:nvPr>
        </p:nvSpPr>
        <p:spPr/>
        <p:txBody>
          <a:bodyPr/>
          <a:lstStyle/>
          <a:p>
            <a:pPr>
              <a:defRPr/>
            </a:pPr>
            <a:fld id="{165E304B-DEAE-4D1B-A4B9-1470C52F8BA1}" type="slidenum">
              <a:rPr lang="en-US"/>
              <a:pPr>
                <a:defRPr/>
              </a:pPr>
              <a:t>1</a:t>
            </a:fld>
            <a:endParaRPr lang="en-US"/>
          </a:p>
        </p:txBody>
      </p:sp>
      <p:sp>
        <p:nvSpPr>
          <p:cNvPr id="13316" name="Rectangle 13"/>
          <p:cNvSpPr>
            <a:spLocks noChangeArrowheads="1"/>
          </p:cNvSpPr>
          <p:nvPr/>
        </p:nvSpPr>
        <p:spPr bwMode="auto">
          <a:xfrm>
            <a:off x="0" y="0"/>
            <a:ext cx="9144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baseline="0"/>
          </a:p>
        </p:txBody>
      </p:sp>
      <p:sp>
        <p:nvSpPr>
          <p:cNvPr id="13317" name="Rectangle 14"/>
          <p:cNvSpPr>
            <a:spLocks noChangeArrowheads="1"/>
          </p:cNvSpPr>
          <p:nvPr/>
        </p:nvSpPr>
        <p:spPr bwMode="auto">
          <a:xfrm>
            <a:off x="0" y="0"/>
            <a:ext cx="6248400" cy="6884988"/>
          </a:xfrm>
          <a:prstGeom prst="rect">
            <a:avLst/>
          </a:prstGeom>
          <a:solidFill>
            <a:srgbClr val="00779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baseline="0" dirty="0"/>
          </a:p>
        </p:txBody>
      </p:sp>
      <p:pic>
        <p:nvPicPr>
          <p:cNvPr id="13318" name="Picture 15" descr="soartech_logo_stack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250" y="2819400"/>
            <a:ext cx="1885950" cy="129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9" name="Picture 16" descr="patter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91575" y="0"/>
            <a:ext cx="352425"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Rectangle 17"/>
          <p:cNvSpPr>
            <a:spLocks noGrp="1" noChangeArrowheads="1"/>
          </p:cNvSpPr>
          <p:nvPr>
            <p:ph type="ctrTitle"/>
          </p:nvPr>
        </p:nvSpPr>
        <p:spPr>
          <a:xfrm>
            <a:off x="0" y="2567920"/>
            <a:ext cx="6019800" cy="1470680"/>
          </a:xfrm>
        </p:spPr>
        <p:txBody>
          <a:bodyPr anchor="ctr"/>
          <a:lstStyle/>
          <a:p>
            <a:pPr algn="r" eaLnBrk="1" hangingPunct="1"/>
            <a:r>
              <a:rPr lang="en-US" dirty="0">
                <a:solidFill>
                  <a:schemeClr val="bg1"/>
                </a:solidFill>
              </a:rPr>
              <a:t>Taking Soar to the </a:t>
            </a:r>
            <a:r>
              <a:rPr lang="en-US" dirty="0" err="1">
                <a:solidFill>
                  <a:schemeClr val="bg1"/>
                </a:solidFill>
              </a:rPr>
              <a:t>OpenAI</a:t>
            </a:r>
            <a:r>
              <a:rPr lang="en-US" dirty="0">
                <a:solidFill>
                  <a:schemeClr val="bg1"/>
                </a:solidFill>
              </a:rPr>
              <a:t> Gym</a:t>
            </a:r>
            <a:br>
              <a:rPr lang="en-US" dirty="0">
                <a:solidFill>
                  <a:schemeClr val="bg1"/>
                </a:solidFill>
              </a:rPr>
            </a:br>
            <a:br>
              <a:rPr lang="en-US" dirty="0">
                <a:solidFill>
                  <a:schemeClr val="bg1"/>
                </a:solidFill>
              </a:rPr>
            </a:br>
            <a:r>
              <a:rPr lang="en-US" dirty="0">
                <a:solidFill>
                  <a:schemeClr val="bg1"/>
                </a:solidFill>
              </a:rPr>
              <a:t>Timothy W. Saucer, Ph.D.</a:t>
            </a:r>
          </a:p>
        </p:txBody>
      </p:sp>
      <p:sp>
        <p:nvSpPr>
          <p:cNvPr id="13321" name="Text Box 11"/>
          <p:cNvSpPr txBox="1">
            <a:spLocks noChangeArrowheads="1"/>
          </p:cNvSpPr>
          <p:nvPr/>
        </p:nvSpPr>
        <p:spPr bwMode="auto">
          <a:xfrm>
            <a:off x="1168400" y="4191000"/>
            <a:ext cx="48387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aseline="-25000">
                <a:solidFill>
                  <a:schemeClr val="tx1"/>
                </a:solidFill>
                <a:latin typeface="Arial" charset="0"/>
                <a:ea typeface="ヒラギノ角ゴ Pro W3" pitchFamily="28" charset="-128"/>
              </a:defRPr>
            </a:lvl1pPr>
            <a:lvl2pPr marL="742950" indent="-285750">
              <a:defRPr sz="2400" baseline="-25000">
                <a:solidFill>
                  <a:schemeClr val="tx1"/>
                </a:solidFill>
                <a:latin typeface="Arial" charset="0"/>
                <a:ea typeface="ヒラギノ角ゴ Pro W3" pitchFamily="28" charset="-128"/>
              </a:defRPr>
            </a:lvl2pPr>
            <a:lvl3pPr marL="1143000" indent="-228600">
              <a:defRPr sz="2400" baseline="-25000">
                <a:solidFill>
                  <a:schemeClr val="tx1"/>
                </a:solidFill>
                <a:latin typeface="Arial" charset="0"/>
                <a:ea typeface="ヒラギノ角ゴ Pro W3" pitchFamily="28" charset="-128"/>
              </a:defRPr>
            </a:lvl3pPr>
            <a:lvl4pPr marL="1600200" indent="-228600">
              <a:defRPr sz="2400" baseline="-25000">
                <a:solidFill>
                  <a:schemeClr val="tx1"/>
                </a:solidFill>
                <a:latin typeface="Arial" charset="0"/>
                <a:ea typeface="ヒラギノ角ゴ Pro W3" pitchFamily="28" charset="-128"/>
              </a:defRPr>
            </a:lvl4pPr>
            <a:lvl5pPr marL="2057400" indent="-228600">
              <a:defRPr sz="2400" baseline="-25000">
                <a:solidFill>
                  <a:schemeClr val="tx1"/>
                </a:solidFill>
                <a:latin typeface="Arial" charset="0"/>
                <a:ea typeface="ヒラギノ角ゴ Pro W3" pitchFamily="28" charset="-128"/>
              </a:defRPr>
            </a:lvl5pPr>
            <a:lvl6pPr marL="2514600" indent="-228600" eaLnBrk="0" fontAlgn="base" hangingPunct="0">
              <a:spcBef>
                <a:spcPct val="0"/>
              </a:spcBef>
              <a:spcAft>
                <a:spcPct val="0"/>
              </a:spcAft>
              <a:defRPr sz="2400" baseline="-25000">
                <a:solidFill>
                  <a:schemeClr val="tx1"/>
                </a:solidFill>
                <a:latin typeface="Arial" charset="0"/>
                <a:ea typeface="ヒラギノ角ゴ Pro W3" pitchFamily="28" charset="-128"/>
              </a:defRPr>
            </a:lvl6pPr>
            <a:lvl7pPr marL="2971800" indent="-228600" eaLnBrk="0" fontAlgn="base" hangingPunct="0">
              <a:spcBef>
                <a:spcPct val="0"/>
              </a:spcBef>
              <a:spcAft>
                <a:spcPct val="0"/>
              </a:spcAft>
              <a:defRPr sz="2400" baseline="-25000">
                <a:solidFill>
                  <a:schemeClr val="tx1"/>
                </a:solidFill>
                <a:latin typeface="Arial" charset="0"/>
                <a:ea typeface="ヒラギノ角ゴ Pro W3" pitchFamily="28" charset="-128"/>
              </a:defRPr>
            </a:lvl7pPr>
            <a:lvl8pPr marL="3429000" indent="-228600" eaLnBrk="0" fontAlgn="base" hangingPunct="0">
              <a:spcBef>
                <a:spcPct val="0"/>
              </a:spcBef>
              <a:spcAft>
                <a:spcPct val="0"/>
              </a:spcAft>
              <a:defRPr sz="2400" baseline="-25000">
                <a:solidFill>
                  <a:schemeClr val="tx1"/>
                </a:solidFill>
                <a:latin typeface="Arial" charset="0"/>
                <a:ea typeface="ヒラギノ角ゴ Pro W3" pitchFamily="28" charset="-128"/>
              </a:defRPr>
            </a:lvl8pPr>
            <a:lvl9pPr marL="3886200" indent="-228600" eaLnBrk="0" fontAlgn="base" hangingPunct="0">
              <a:spcBef>
                <a:spcPct val="0"/>
              </a:spcBef>
              <a:spcAft>
                <a:spcPct val="0"/>
              </a:spcAft>
              <a:defRPr sz="2400" baseline="-25000">
                <a:solidFill>
                  <a:schemeClr val="tx1"/>
                </a:solidFill>
                <a:latin typeface="Arial" charset="0"/>
                <a:ea typeface="ヒラギノ角ゴ Pro W3" pitchFamily="28" charset="-128"/>
              </a:defRPr>
            </a:lvl9pPr>
          </a:lstStyle>
          <a:p>
            <a:pPr algn="r">
              <a:spcBef>
                <a:spcPct val="50000"/>
              </a:spcBef>
            </a:pPr>
            <a:r>
              <a:rPr lang="en-US" sz="2800" baseline="0" dirty="0">
                <a:solidFill>
                  <a:schemeClr val="accent1"/>
                </a:solidFill>
                <a:latin typeface="Calibri" pitchFamily="28" charset="0"/>
              </a:rPr>
              <a:t>May 9, 2019</a:t>
            </a:r>
          </a:p>
        </p:txBody>
      </p:sp>
      <p:sp>
        <p:nvSpPr>
          <p:cNvPr id="10" name="Footer Placeholder 3"/>
          <p:cNvSpPr txBox="1">
            <a:spLocks/>
          </p:cNvSpPr>
          <p:nvPr/>
        </p:nvSpPr>
        <p:spPr bwMode="auto">
          <a:xfrm>
            <a:off x="700088" y="6398638"/>
            <a:ext cx="3550899"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algn="l" rtl="0" eaLnBrk="0" fontAlgn="base" hangingPunct="0">
              <a:spcBef>
                <a:spcPct val="0"/>
              </a:spcBef>
              <a:spcAft>
                <a:spcPct val="0"/>
              </a:spcAft>
              <a:defRPr sz="1600" kern="1200" baseline="0">
                <a:solidFill>
                  <a:srgbClr val="464847"/>
                </a:solidFill>
                <a:latin typeface="+mn-lt"/>
                <a:ea typeface="ヒラギノ角ゴ Pro W3" pitchFamily="28" charset="-128"/>
                <a:cs typeface="+mn-cs"/>
              </a:defRPr>
            </a:lvl1pPr>
            <a:lvl2pPr marL="457200" algn="l" rtl="0" eaLnBrk="0" fontAlgn="base" hangingPunct="0">
              <a:spcBef>
                <a:spcPct val="0"/>
              </a:spcBef>
              <a:spcAft>
                <a:spcPct val="0"/>
              </a:spcAft>
              <a:defRPr sz="2400" kern="1200" baseline="-25000">
                <a:solidFill>
                  <a:schemeClr val="tx1"/>
                </a:solidFill>
                <a:latin typeface="Arial" charset="0"/>
                <a:ea typeface="ヒラギノ角ゴ Pro W3" pitchFamily="28" charset="-128"/>
                <a:cs typeface="+mn-cs"/>
              </a:defRPr>
            </a:lvl2pPr>
            <a:lvl3pPr marL="914400" algn="l" rtl="0" eaLnBrk="0" fontAlgn="base" hangingPunct="0">
              <a:spcBef>
                <a:spcPct val="0"/>
              </a:spcBef>
              <a:spcAft>
                <a:spcPct val="0"/>
              </a:spcAft>
              <a:defRPr sz="2400" kern="1200" baseline="-25000">
                <a:solidFill>
                  <a:schemeClr val="tx1"/>
                </a:solidFill>
                <a:latin typeface="Arial" charset="0"/>
                <a:ea typeface="ヒラギノ角ゴ Pro W3" pitchFamily="28" charset="-128"/>
                <a:cs typeface="+mn-cs"/>
              </a:defRPr>
            </a:lvl3pPr>
            <a:lvl4pPr marL="1371600" algn="l" rtl="0" eaLnBrk="0" fontAlgn="base" hangingPunct="0">
              <a:spcBef>
                <a:spcPct val="0"/>
              </a:spcBef>
              <a:spcAft>
                <a:spcPct val="0"/>
              </a:spcAft>
              <a:defRPr sz="2400" kern="1200" baseline="-25000">
                <a:solidFill>
                  <a:schemeClr val="tx1"/>
                </a:solidFill>
                <a:latin typeface="Arial" charset="0"/>
                <a:ea typeface="ヒラギノ角ゴ Pro W3" pitchFamily="28" charset="-128"/>
                <a:cs typeface="+mn-cs"/>
              </a:defRPr>
            </a:lvl4pPr>
            <a:lvl5pPr marL="1828800" algn="l" rtl="0" eaLnBrk="0" fontAlgn="base" hangingPunct="0">
              <a:spcBef>
                <a:spcPct val="0"/>
              </a:spcBef>
              <a:spcAft>
                <a:spcPct val="0"/>
              </a:spcAft>
              <a:defRPr sz="2400" kern="1200" baseline="-25000">
                <a:solidFill>
                  <a:schemeClr val="tx1"/>
                </a:solidFill>
                <a:latin typeface="Arial" charset="0"/>
                <a:ea typeface="ヒラギノ角ゴ Pro W3" pitchFamily="28" charset="-128"/>
                <a:cs typeface="+mn-cs"/>
              </a:defRPr>
            </a:lvl5pPr>
            <a:lvl6pPr marL="2286000" algn="l" defTabSz="914400" rtl="0" eaLnBrk="1" latinLnBrk="0" hangingPunct="1">
              <a:defRPr sz="2400" kern="1200" baseline="-25000">
                <a:solidFill>
                  <a:schemeClr val="tx1"/>
                </a:solidFill>
                <a:latin typeface="Arial" charset="0"/>
                <a:ea typeface="ヒラギノ角ゴ Pro W3" pitchFamily="28" charset="-128"/>
                <a:cs typeface="+mn-cs"/>
              </a:defRPr>
            </a:lvl6pPr>
            <a:lvl7pPr marL="2743200" algn="l" defTabSz="914400" rtl="0" eaLnBrk="1" latinLnBrk="0" hangingPunct="1">
              <a:defRPr sz="2400" kern="1200" baseline="-25000">
                <a:solidFill>
                  <a:schemeClr val="tx1"/>
                </a:solidFill>
                <a:latin typeface="Arial" charset="0"/>
                <a:ea typeface="ヒラギノ角ゴ Pro W3" pitchFamily="28" charset="-128"/>
                <a:cs typeface="+mn-cs"/>
              </a:defRPr>
            </a:lvl7pPr>
            <a:lvl8pPr marL="3200400" algn="l" defTabSz="914400" rtl="0" eaLnBrk="1" latinLnBrk="0" hangingPunct="1">
              <a:defRPr sz="2400" kern="1200" baseline="-25000">
                <a:solidFill>
                  <a:schemeClr val="tx1"/>
                </a:solidFill>
                <a:latin typeface="Arial" charset="0"/>
                <a:ea typeface="ヒラギノ角ゴ Pro W3" pitchFamily="28" charset="-128"/>
                <a:cs typeface="+mn-cs"/>
              </a:defRPr>
            </a:lvl8pPr>
            <a:lvl9pPr marL="3657600" algn="l" defTabSz="914400" rtl="0" eaLnBrk="1" latinLnBrk="0" hangingPunct="1">
              <a:defRPr sz="2400" kern="1200" baseline="-25000">
                <a:solidFill>
                  <a:schemeClr val="tx1"/>
                </a:solidFill>
                <a:latin typeface="Arial" charset="0"/>
                <a:ea typeface="ヒラギノ角ゴ Pro W3" pitchFamily="28" charset="-128"/>
                <a:cs typeface="+mn-cs"/>
              </a:defRPr>
            </a:lvl9pPr>
          </a:lstStyle>
          <a:p>
            <a:pPr>
              <a:defRPr/>
            </a:pPr>
            <a:r>
              <a:rPr lang="en-US" b="1" dirty="0">
                <a:solidFill>
                  <a:schemeClr val="bg1"/>
                </a:solidFill>
              </a:rPr>
              <a:t>Soar Technology, Inc. 	</a:t>
            </a:r>
            <a:endParaRPr lang="en-US" sz="1400" b="1" dirty="0">
              <a:solidFill>
                <a:schemeClr val="bg1"/>
              </a:solidFill>
              <a:latin typeface="Arial"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BD3DE-4ADA-8249-8861-667A28552728}"/>
              </a:ext>
            </a:extLst>
          </p:cNvPr>
          <p:cNvSpPr>
            <a:spLocks noGrp="1"/>
          </p:cNvSpPr>
          <p:nvPr>
            <p:ph type="title"/>
          </p:nvPr>
        </p:nvSpPr>
        <p:spPr/>
        <p:txBody>
          <a:bodyPr/>
          <a:lstStyle/>
          <a:p>
            <a:r>
              <a:rPr lang="en-US" dirty="0"/>
              <a:t>Cart Pole Soar results</a:t>
            </a:r>
          </a:p>
        </p:txBody>
      </p:sp>
      <p:sp>
        <p:nvSpPr>
          <p:cNvPr id="3" name="Content Placeholder 2">
            <a:extLst>
              <a:ext uri="{FF2B5EF4-FFF2-40B4-BE49-F238E27FC236}">
                <a16:creationId xmlns:a16="http://schemas.microsoft.com/office/drawing/2014/main" id="{43D460E2-5A93-714D-A14C-8EBF887C9E63}"/>
              </a:ext>
            </a:extLst>
          </p:cNvPr>
          <p:cNvSpPr>
            <a:spLocks noGrp="1"/>
          </p:cNvSpPr>
          <p:nvPr>
            <p:ph idx="1"/>
          </p:nvPr>
        </p:nvSpPr>
        <p:spPr/>
        <p:txBody>
          <a:bodyPr/>
          <a:lstStyle/>
          <a:p>
            <a:r>
              <a:rPr lang="en-US" dirty="0"/>
              <a:t>Solved in 156 episodes</a:t>
            </a:r>
          </a:p>
          <a:p>
            <a:pPr lvl="1"/>
            <a:r>
              <a:rPr lang="en-US" dirty="0"/>
              <a:t>Plenty of room for parameter optimization</a:t>
            </a:r>
          </a:p>
          <a:p>
            <a:r>
              <a:rPr lang="en-US" dirty="0"/>
              <a:t>Comparison to posted benchmarks shows early results on par with some available examples</a:t>
            </a:r>
          </a:p>
          <a:p>
            <a:r>
              <a:rPr lang="en-US" dirty="0"/>
              <a:t>Appears to learn two strategies</a:t>
            </a:r>
          </a:p>
          <a:p>
            <a:pPr lvl="1"/>
            <a:r>
              <a:rPr lang="en-US" dirty="0"/>
              <a:t>Careful balancing</a:t>
            </a:r>
          </a:p>
          <a:p>
            <a:pPr lvl="1"/>
            <a:r>
              <a:rPr lang="en-US" dirty="0"/>
              <a:t>“Running with the stick”</a:t>
            </a:r>
          </a:p>
        </p:txBody>
      </p:sp>
      <p:sp>
        <p:nvSpPr>
          <p:cNvPr id="4" name="Footer Placeholder 3">
            <a:extLst>
              <a:ext uri="{FF2B5EF4-FFF2-40B4-BE49-F238E27FC236}">
                <a16:creationId xmlns:a16="http://schemas.microsoft.com/office/drawing/2014/main" id="{2DDFCA98-12CB-B648-B430-438AA36C4487}"/>
              </a:ext>
            </a:extLst>
          </p:cNvPr>
          <p:cNvSpPr>
            <a:spLocks noGrp="1"/>
          </p:cNvSpPr>
          <p:nvPr>
            <p:ph type="ftr" sz="quarter" idx="10"/>
          </p:nvPr>
        </p:nvSpPr>
        <p:spPr/>
        <p:txBody>
          <a:bodyPr/>
          <a:lstStyle/>
          <a:p>
            <a:pPr>
              <a:defRPr/>
            </a:pPr>
            <a:r>
              <a:rPr lang="en-US"/>
              <a:t>Soar Technology, Inc. 			</a:t>
            </a:r>
            <a:fld id="{9204F6B3-FC31-4DD6-9E63-118E7EC8BA0B}" type="datetime1">
              <a:rPr lang="en-US" smtClean="0"/>
              <a:pPr>
                <a:defRPr/>
              </a:pPr>
              <a:t>5/6/19</a:t>
            </a:fld>
            <a:endParaRPr lang="en-US" sz="1050" dirty="0"/>
          </a:p>
        </p:txBody>
      </p:sp>
      <p:sp>
        <p:nvSpPr>
          <p:cNvPr id="5" name="Slide Number Placeholder 4">
            <a:extLst>
              <a:ext uri="{FF2B5EF4-FFF2-40B4-BE49-F238E27FC236}">
                <a16:creationId xmlns:a16="http://schemas.microsoft.com/office/drawing/2014/main" id="{B5E6193D-36BF-BD41-958B-268EE6A36897}"/>
              </a:ext>
            </a:extLst>
          </p:cNvPr>
          <p:cNvSpPr>
            <a:spLocks noGrp="1"/>
          </p:cNvSpPr>
          <p:nvPr>
            <p:ph type="sldNum" sz="quarter" idx="11"/>
          </p:nvPr>
        </p:nvSpPr>
        <p:spPr/>
        <p:txBody>
          <a:bodyPr/>
          <a:lstStyle/>
          <a:p>
            <a:pPr>
              <a:defRPr/>
            </a:pPr>
            <a:fld id="{02033CD2-4F26-4E6A-B249-72E0C307F15C}" type="slidenum">
              <a:rPr lang="en-US" smtClean="0"/>
              <a:pPr>
                <a:defRPr/>
              </a:pPr>
              <a:t>10</a:t>
            </a:fld>
            <a:endParaRPr lang="en-US"/>
          </a:p>
        </p:txBody>
      </p:sp>
      <p:pic>
        <p:nvPicPr>
          <p:cNvPr id="7" name="Picture 6">
            <a:extLst>
              <a:ext uri="{FF2B5EF4-FFF2-40B4-BE49-F238E27FC236}">
                <a16:creationId xmlns:a16="http://schemas.microsoft.com/office/drawing/2014/main" id="{D3D1AE78-2B91-EE4A-B20D-17FAED657CFF}"/>
              </a:ext>
            </a:extLst>
          </p:cNvPr>
          <p:cNvPicPr>
            <a:picLocks noChangeAspect="1"/>
          </p:cNvPicPr>
          <p:nvPr/>
        </p:nvPicPr>
        <p:blipFill>
          <a:blip r:embed="rId2"/>
          <a:stretch>
            <a:fillRect/>
          </a:stretch>
        </p:blipFill>
        <p:spPr>
          <a:xfrm>
            <a:off x="4251366" y="3221909"/>
            <a:ext cx="4357148" cy="3146449"/>
          </a:xfrm>
          <a:prstGeom prst="rect">
            <a:avLst/>
          </a:prstGeom>
        </p:spPr>
      </p:pic>
      <p:pic>
        <p:nvPicPr>
          <p:cNvPr id="8" name="Picture 7">
            <a:extLst>
              <a:ext uri="{FF2B5EF4-FFF2-40B4-BE49-F238E27FC236}">
                <a16:creationId xmlns:a16="http://schemas.microsoft.com/office/drawing/2014/main" id="{26FDA54B-E831-2247-9001-FE2ADCC345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100" y="3221909"/>
            <a:ext cx="2949237" cy="3115391"/>
          </a:xfrm>
          <a:prstGeom prst="rect">
            <a:avLst/>
          </a:prstGeom>
        </p:spPr>
      </p:pic>
      <p:cxnSp>
        <p:nvCxnSpPr>
          <p:cNvPr id="13" name="Straight Arrow Connector 12">
            <a:extLst>
              <a:ext uri="{FF2B5EF4-FFF2-40B4-BE49-F238E27FC236}">
                <a16:creationId xmlns:a16="http://schemas.microsoft.com/office/drawing/2014/main" id="{0D088AE1-5FC9-714A-ABE1-AB1A673014A3}"/>
              </a:ext>
            </a:extLst>
          </p:cNvPr>
          <p:cNvCxnSpPr>
            <a:cxnSpLocks/>
          </p:cNvCxnSpPr>
          <p:nvPr/>
        </p:nvCxnSpPr>
        <p:spPr bwMode="auto">
          <a:xfrm flipH="1">
            <a:off x="3568613" y="5726282"/>
            <a:ext cx="682753" cy="0"/>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38541085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B2497-F3FF-5E45-939B-7D01AF55F23C}"/>
              </a:ext>
            </a:extLst>
          </p:cNvPr>
          <p:cNvSpPr>
            <a:spLocks noGrp="1"/>
          </p:cNvSpPr>
          <p:nvPr>
            <p:ph type="title"/>
          </p:nvPr>
        </p:nvSpPr>
        <p:spPr/>
        <p:txBody>
          <a:bodyPr/>
          <a:lstStyle/>
          <a:p>
            <a:r>
              <a:rPr lang="en-US" dirty="0"/>
              <a:t>Cart Pole potential improvements</a:t>
            </a:r>
          </a:p>
        </p:txBody>
      </p:sp>
      <p:sp>
        <p:nvSpPr>
          <p:cNvPr id="3" name="Content Placeholder 2">
            <a:extLst>
              <a:ext uri="{FF2B5EF4-FFF2-40B4-BE49-F238E27FC236}">
                <a16:creationId xmlns:a16="http://schemas.microsoft.com/office/drawing/2014/main" id="{B0B8BE50-0842-6F44-95C5-6E8F5A0C9155}"/>
              </a:ext>
            </a:extLst>
          </p:cNvPr>
          <p:cNvSpPr>
            <a:spLocks noGrp="1"/>
          </p:cNvSpPr>
          <p:nvPr>
            <p:ph idx="1"/>
          </p:nvPr>
        </p:nvSpPr>
        <p:spPr/>
        <p:txBody>
          <a:bodyPr/>
          <a:lstStyle/>
          <a:p>
            <a:r>
              <a:rPr lang="en-US" dirty="0"/>
              <a:t>Projection algorithm</a:t>
            </a:r>
          </a:p>
          <a:p>
            <a:pPr lvl="1"/>
            <a:r>
              <a:rPr lang="en-US" dirty="0"/>
              <a:t>Use domain knowledge to predict the effects (if not the magnitude) based on the current state.</a:t>
            </a:r>
          </a:p>
          <a:p>
            <a:pPr lvl="1"/>
            <a:r>
              <a:rPr lang="en-US" dirty="0"/>
              <a:t>Generate a reward based on how well the prediction matched the actual response</a:t>
            </a:r>
          </a:p>
          <a:p>
            <a:r>
              <a:rPr lang="en-US" dirty="0"/>
              <a:t>Left/Right symmetry</a:t>
            </a:r>
          </a:p>
          <a:p>
            <a:pPr lvl="1"/>
            <a:r>
              <a:rPr lang="en-US" dirty="0"/>
              <a:t>Right now the agent sometimes learns a side preference</a:t>
            </a:r>
          </a:p>
          <a:p>
            <a:pPr lvl="1"/>
            <a:r>
              <a:rPr lang="en-US" dirty="0"/>
              <a:t>Problem is symmetric about x=0.</a:t>
            </a:r>
          </a:p>
          <a:p>
            <a:pPr lvl="1"/>
            <a:r>
              <a:rPr lang="en-US" dirty="0"/>
              <a:t>Change from left/right to towards/away from center</a:t>
            </a:r>
          </a:p>
          <a:p>
            <a:pPr lvl="1"/>
            <a:r>
              <a:rPr lang="en-US" dirty="0"/>
              <a:t>Exploits domain knowledge</a:t>
            </a:r>
          </a:p>
          <a:p>
            <a:r>
              <a:rPr lang="en-US" dirty="0"/>
              <a:t>Automatic space exploration</a:t>
            </a:r>
          </a:p>
          <a:p>
            <a:pPr lvl="1"/>
            <a:r>
              <a:rPr lang="en-US" dirty="0"/>
              <a:t>Discretize the input (round values) and use templates</a:t>
            </a:r>
          </a:p>
        </p:txBody>
      </p:sp>
      <p:sp>
        <p:nvSpPr>
          <p:cNvPr id="4" name="Footer Placeholder 3">
            <a:extLst>
              <a:ext uri="{FF2B5EF4-FFF2-40B4-BE49-F238E27FC236}">
                <a16:creationId xmlns:a16="http://schemas.microsoft.com/office/drawing/2014/main" id="{A0E17084-53C8-FE40-A6B3-2512C70D0F9B}"/>
              </a:ext>
            </a:extLst>
          </p:cNvPr>
          <p:cNvSpPr>
            <a:spLocks noGrp="1"/>
          </p:cNvSpPr>
          <p:nvPr>
            <p:ph type="ftr" sz="quarter" idx="10"/>
          </p:nvPr>
        </p:nvSpPr>
        <p:spPr/>
        <p:txBody>
          <a:bodyPr/>
          <a:lstStyle/>
          <a:p>
            <a:pPr>
              <a:defRPr/>
            </a:pPr>
            <a:r>
              <a:rPr lang="en-US"/>
              <a:t>Soar Technology, Inc. 			</a:t>
            </a:r>
            <a:fld id="{9204F6B3-FC31-4DD6-9E63-118E7EC8BA0B}" type="datetime1">
              <a:rPr lang="en-US" smtClean="0"/>
              <a:pPr>
                <a:defRPr/>
              </a:pPr>
              <a:t>5/6/19</a:t>
            </a:fld>
            <a:endParaRPr lang="en-US" sz="1050" dirty="0"/>
          </a:p>
        </p:txBody>
      </p:sp>
      <p:sp>
        <p:nvSpPr>
          <p:cNvPr id="5" name="Slide Number Placeholder 4">
            <a:extLst>
              <a:ext uri="{FF2B5EF4-FFF2-40B4-BE49-F238E27FC236}">
                <a16:creationId xmlns:a16="http://schemas.microsoft.com/office/drawing/2014/main" id="{E73034EE-86CC-1441-92B7-A562EF37931E}"/>
              </a:ext>
            </a:extLst>
          </p:cNvPr>
          <p:cNvSpPr>
            <a:spLocks noGrp="1"/>
          </p:cNvSpPr>
          <p:nvPr>
            <p:ph type="sldNum" sz="quarter" idx="11"/>
          </p:nvPr>
        </p:nvSpPr>
        <p:spPr/>
        <p:txBody>
          <a:bodyPr/>
          <a:lstStyle/>
          <a:p>
            <a:pPr>
              <a:defRPr/>
            </a:pPr>
            <a:fld id="{02033CD2-4F26-4E6A-B249-72E0C307F15C}" type="slidenum">
              <a:rPr lang="en-US" smtClean="0"/>
              <a:pPr>
                <a:defRPr/>
              </a:pPr>
              <a:t>11</a:t>
            </a:fld>
            <a:endParaRPr lang="en-US"/>
          </a:p>
        </p:txBody>
      </p:sp>
    </p:spTree>
    <p:extLst>
      <p:ext uri="{BB962C8B-B14F-4D97-AF65-F5344CB8AC3E}">
        <p14:creationId xmlns:p14="http://schemas.microsoft.com/office/powerpoint/2010/main" val="3551054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0D868-717D-6D4E-B3A5-1103F870C1AD}"/>
              </a:ext>
            </a:extLst>
          </p:cNvPr>
          <p:cNvSpPr>
            <a:spLocks noGrp="1"/>
          </p:cNvSpPr>
          <p:nvPr>
            <p:ph type="ctrTitle"/>
          </p:nvPr>
        </p:nvSpPr>
        <p:spPr>
          <a:xfrm>
            <a:off x="673100" y="2842944"/>
            <a:ext cx="7772400" cy="1470025"/>
          </a:xfrm>
        </p:spPr>
        <p:txBody>
          <a:bodyPr/>
          <a:lstStyle/>
          <a:p>
            <a:pPr algn="ctr"/>
            <a:r>
              <a:rPr lang="en-US" dirty="0"/>
              <a:t>Check on live demo’s performance</a:t>
            </a:r>
          </a:p>
        </p:txBody>
      </p:sp>
      <p:sp>
        <p:nvSpPr>
          <p:cNvPr id="4" name="Footer Placeholder 3">
            <a:extLst>
              <a:ext uri="{FF2B5EF4-FFF2-40B4-BE49-F238E27FC236}">
                <a16:creationId xmlns:a16="http://schemas.microsoft.com/office/drawing/2014/main" id="{2EA52C32-4193-4442-BC01-5D171C04B031}"/>
              </a:ext>
            </a:extLst>
          </p:cNvPr>
          <p:cNvSpPr>
            <a:spLocks noGrp="1"/>
          </p:cNvSpPr>
          <p:nvPr>
            <p:ph type="ftr" sz="quarter" idx="10"/>
          </p:nvPr>
        </p:nvSpPr>
        <p:spPr/>
        <p:txBody>
          <a:bodyPr/>
          <a:lstStyle/>
          <a:p>
            <a:pPr>
              <a:defRPr/>
            </a:pPr>
            <a:r>
              <a:rPr lang="en-US"/>
              <a:t>Soar Technology, Inc. 			</a:t>
            </a:r>
            <a:fld id="{9204F6B3-FC31-4DD6-9E63-118E7EC8BA0B}" type="datetime1">
              <a:rPr lang="en-US" smtClean="0"/>
              <a:pPr>
                <a:defRPr/>
              </a:pPr>
              <a:t>5/6/19</a:t>
            </a:fld>
            <a:endParaRPr lang="en-US" sz="1050" dirty="0"/>
          </a:p>
        </p:txBody>
      </p:sp>
      <p:sp>
        <p:nvSpPr>
          <p:cNvPr id="5" name="Slide Number Placeholder 4">
            <a:extLst>
              <a:ext uri="{FF2B5EF4-FFF2-40B4-BE49-F238E27FC236}">
                <a16:creationId xmlns:a16="http://schemas.microsoft.com/office/drawing/2014/main" id="{3FA45F7F-9BD9-4B4C-906F-218DA7E18573}"/>
              </a:ext>
            </a:extLst>
          </p:cNvPr>
          <p:cNvSpPr>
            <a:spLocks noGrp="1"/>
          </p:cNvSpPr>
          <p:nvPr>
            <p:ph type="sldNum" sz="quarter" idx="11"/>
          </p:nvPr>
        </p:nvSpPr>
        <p:spPr/>
        <p:txBody>
          <a:bodyPr/>
          <a:lstStyle/>
          <a:p>
            <a:pPr>
              <a:defRPr/>
            </a:pPr>
            <a:fld id="{02033CD2-4F26-4E6A-B249-72E0C307F15C}" type="slidenum">
              <a:rPr lang="en-US" smtClean="0"/>
              <a:pPr>
                <a:defRPr/>
              </a:pPr>
              <a:t>12</a:t>
            </a:fld>
            <a:endParaRPr lang="en-US"/>
          </a:p>
        </p:txBody>
      </p:sp>
    </p:spTree>
    <p:extLst>
      <p:ext uri="{BB962C8B-B14F-4D97-AF65-F5344CB8AC3E}">
        <p14:creationId xmlns:p14="http://schemas.microsoft.com/office/powerpoint/2010/main" val="1321115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038D0-A17F-A84B-B8C5-DB7A50E76CD9}"/>
              </a:ext>
            </a:extLst>
          </p:cNvPr>
          <p:cNvSpPr>
            <a:spLocks noGrp="1"/>
          </p:cNvSpPr>
          <p:nvPr>
            <p:ph type="title"/>
          </p:nvPr>
        </p:nvSpPr>
        <p:spPr/>
        <p:txBody>
          <a:bodyPr/>
          <a:lstStyle/>
          <a:p>
            <a:r>
              <a:rPr lang="en-US" dirty="0"/>
              <a:t>Lunar Lander Environment</a:t>
            </a:r>
          </a:p>
        </p:txBody>
      </p:sp>
      <p:sp>
        <p:nvSpPr>
          <p:cNvPr id="3" name="Content Placeholder 2">
            <a:extLst>
              <a:ext uri="{FF2B5EF4-FFF2-40B4-BE49-F238E27FC236}">
                <a16:creationId xmlns:a16="http://schemas.microsoft.com/office/drawing/2014/main" id="{CD56964F-2EAA-FB4E-87CE-6D05535BD8DE}"/>
              </a:ext>
            </a:extLst>
          </p:cNvPr>
          <p:cNvSpPr>
            <a:spLocks noGrp="1"/>
          </p:cNvSpPr>
          <p:nvPr>
            <p:ph idx="1"/>
          </p:nvPr>
        </p:nvSpPr>
        <p:spPr/>
        <p:txBody>
          <a:bodyPr/>
          <a:lstStyle/>
          <a:p>
            <a:r>
              <a:rPr lang="en-US" dirty="0"/>
              <a:t>Goal: Safely land craft on lunar surface</a:t>
            </a:r>
          </a:p>
          <a:p>
            <a:r>
              <a:rPr lang="en-US" dirty="0"/>
              <a:t>2D physics environment based on PyBox2D</a:t>
            </a:r>
          </a:p>
          <a:p>
            <a:r>
              <a:rPr lang="en-US" dirty="0"/>
              <a:t>Commands: Fire a thruster (main or side) or do nothing</a:t>
            </a:r>
          </a:p>
          <a:p>
            <a:r>
              <a:rPr lang="en-US" dirty="0"/>
              <a:t>Observations: position, velocity, angle, turn rate, if each pad has contact</a:t>
            </a:r>
          </a:p>
        </p:txBody>
      </p:sp>
      <p:sp>
        <p:nvSpPr>
          <p:cNvPr id="4" name="Footer Placeholder 3">
            <a:extLst>
              <a:ext uri="{FF2B5EF4-FFF2-40B4-BE49-F238E27FC236}">
                <a16:creationId xmlns:a16="http://schemas.microsoft.com/office/drawing/2014/main" id="{2EF27F8B-A1EE-894D-9E9E-A816F8168418}"/>
              </a:ext>
            </a:extLst>
          </p:cNvPr>
          <p:cNvSpPr>
            <a:spLocks noGrp="1"/>
          </p:cNvSpPr>
          <p:nvPr>
            <p:ph type="ftr" sz="quarter" idx="10"/>
          </p:nvPr>
        </p:nvSpPr>
        <p:spPr/>
        <p:txBody>
          <a:bodyPr/>
          <a:lstStyle/>
          <a:p>
            <a:pPr>
              <a:defRPr/>
            </a:pPr>
            <a:r>
              <a:rPr lang="en-US"/>
              <a:t>Soar Technology, Inc. 			</a:t>
            </a:r>
            <a:fld id="{9204F6B3-FC31-4DD6-9E63-118E7EC8BA0B}" type="datetime1">
              <a:rPr lang="en-US" smtClean="0"/>
              <a:pPr>
                <a:defRPr/>
              </a:pPr>
              <a:t>5/6/19</a:t>
            </a:fld>
            <a:endParaRPr lang="en-US" sz="1050" dirty="0"/>
          </a:p>
        </p:txBody>
      </p:sp>
      <p:sp>
        <p:nvSpPr>
          <p:cNvPr id="5" name="Slide Number Placeholder 4">
            <a:extLst>
              <a:ext uri="{FF2B5EF4-FFF2-40B4-BE49-F238E27FC236}">
                <a16:creationId xmlns:a16="http://schemas.microsoft.com/office/drawing/2014/main" id="{4A93F9DE-CFFA-A947-AE37-C06534A8FA9E}"/>
              </a:ext>
            </a:extLst>
          </p:cNvPr>
          <p:cNvSpPr>
            <a:spLocks noGrp="1"/>
          </p:cNvSpPr>
          <p:nvPr>
            <p:ph type="sldNum" sz="quarter" idx="11"/>
          </p:nvPr>
        </p:nvSpPr>
        <p:spPr/>
        <p:txBody>
          <a:bodyPr/>
          <a:lstStyle/>
          <a:p>
            <a:pPr>
              <a:defRPr/>
            </a:pPr>
            <a:fld id="{02033CD2-4F26-4E6A-B249-72E0C307F15C}" type="slidenum">
              <a:rPr lang="en-US" smtClean="0"/>
              <a:pPr>
                <a:defRPr/>
              </a:pPr>
              <a:t>13</a:t>
            </a:fld>
            <a:endParaRPr lang="en-US"/>
          </a:p>
        </p:txBody>
      </p:sp>
      <p:pic>
        <p:nvPicPr>
          <p:cNvPr id="7" name="Picture 6">
            <a:extLst>
              <a:ext uri="{FF2B5EF4-FFF2-40B4-BE49-F238E27FC236}">
                <a16:creationId xmlns:a16="http://schemas.microsoft.com/office/drawing/2014/main" id="{3A0EB9B8-A4DF-6440-952A-71E82EE109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826" y="2380012"/>
            <a:ext cx="5253347" cy="3502232"/>
          </a:xfrm>
          <a:prstGeom prst="rect">
            <a:avLst/>
          </a:prstGeom>
        </p:spPr>
      </p:pic>
      <p:cxnSp>
        <p:nvCxnSpPr>
          <p:cNvPr id="9" name="Straight Arrow Connector 8">
            <a:extLst>
              <a:ext uri="{FF2B5EF4-FFF2-40B4-BE49-F238E27FC236}">
                <a16:creationId xmlns:a16="http://schemas.microsoft.com/office/drawing/2014/main" id="{254E7CE2-F384-B24A-B6DC-F21B2B80F0FD}"/>
              </a:ext>
            </a:extLst>
          </p:cNvPr>
          <p:cNvCxnSpPr>
            <a:cxnSpLocks/>
          </p:cNvCxnSpPr>
          <p:nvPr/>
        </p:nvCxnSpPr>
        <p:spPr bwMode="auto">
          <a:xfrm flipV="1">
            <a:off x="4762499" y="2585076"/>
            <a:ext cx="277667" cy="2415292"/>
          </a:xfrm>
          <a:prstGeom prst="straightConnector1">
            <a:avLst/>
          </a:prstGeom>
          <a:solidFill>
            <a:schemeClr val="accent1"/>
          </a:solidFill>
          <a:ln w="38100" cap="flat" cmpd="sng" algn="ctr">
            <a:solidFill>
              <a:srgbClr val="FF0000"/>
            </a:solidFill>
            <a:prstDash val="solid"/>
            <a:round/>
            <a:headEnd type="triangle"/>
            <a:tailEnd type="triangle"/>
          </a:ln>
          <a:effectLst/>
        </p:spPr>
      </p:cxnSp>
      <p:sp>
        <p:nvSpPr>
          <p:cNvPr id="12" name="TextBox 11">
            <a:extLst>
              <a:ext uri="{FF2B5EF4-FFF2-40B4-BE49-F238E27FC236}">
                <a16:creationId xmlns:a16="http://schemas.microsoft.com/office/drawing/2014/main" id="{D1B68B11-A47E-3741-9653-DCBB9E5F6AD9}"/>
              </a:ext>
            </a:extLst>
          </p:cNvPr>
          <p:cNvSpPr txBox="1"/>
          <p:nvPr/>
        </p:nvSpPr>
        <p:spPr>
          <a:xfrm>
            <a:off x="4790959" y="4069492"/>
            <a:ext cx="2614690" cy="369332"/>
          </a:xfrm>
          <a:prstGeom prst="rect">
            <a:avLst/>
          </a:prstGeom>
          <a:noFill/>
        </p:spPr>
        <p:txBody>
          <a:bodyPr wrap="none" rtlCol="0">
            <a:spAutoFit/>
          </a:bodyPr>
          <a:lstStyle/>
          <a:p>
            <a:r>
              <a:rPr lang="en-US" sz="1800" baseline="0" dirty="0">
                <a:solidFill>
                  <a:srgbClr val="FF0000"/>
                </a:solidFill>
                <a:latin typeface="+mn-lt"/>
              </a:rPr>
              <a:t>Cartesian distance reward</a:t>
            </a:r>
          </a:p>
        </p:txBody>
      </p:sp>
      <p:sp>
        <p:nvSpPr>
          <p:cNvPr id="14" name="TextBox 13">
            <a:extLst>
              <a:ext uri="{FF2B5EF4-FFF2-40B4-BE49-F238E27FC236}">
                <a16:creationId xmlns:a16="http://schemas.microsoft.com/office/drawing/2014/main" id="{F6A830B9-D047-B845-9E5A-98D190C5DA91}"/>
              </a:ext>
            </a:extLst>
          </p:cNvPr>
          <p:cNvSpPr txBox="1"/>
          <p:nvPr/>
        </p:nvSpPr>
        <p:spPr>
          <a:xfrm>
            <a:off x="6105796" y="2539387"/>
            <a:ext cx="1063689" cy="923330"/>
          </a:xfrm>
          <a:prstGeom prst="rect">
            <a:avLst/>
          </a:prstGeom>
          <a:noFill/>
        </p:spPr>
        <p:txBody>
          <a:bodyPr wrap="none" rtlCol="0">
            <a:spAutoFit/>
          </a:bodyPr>
          <a:lstStyle/>
          <a:p>
            <a:r>
              <a:rPr lang="en-US" sz="1800" baseline="0" dirty="0">
                <a:solidFill>
                  <a:srgbClr val="FF0000"/>
                </a:solidFill>
                <a:latin typeface="+mn-lt"/>
              </a:rPr>
              <a:t>Thrusters</a:t>
            </a:r>
          </a:p>
          <a:p>
            <a:r>
              <a:rPr lang="en-US" sz="1800" baseline="0" dirty="0">
                <a:solidFill>
                  <a:srgbClr val="FF0000"/>
                </a:solidFill>
                <a:latin typeface="+mn-lt"/>
              </a:rPr>
              <a:t>Negative</a:t>
            </a:r>
          </a:p>
          <a:p>
            <a:r>
              <a:rPr lang="en-US" sz="1800" baseline="0" dirty="0">
                <a:solidFill>
                  <a:srgbClr val="FF0000"/>
                </a:solidFill>
                <a:latin typeface="+mn-lt"/>
              </a:rPr>
              <a:t>reward</a:t>
            </a:r>
          </a:p>
        </p:txBody>
      </p:sp>
      <p:cxnSp>
        <p:nvCxnSpPr>
          <p:cNvPr id="18" name="Straight Arrow Connector 17">
            <a:extLst>
              <a:ext uri="{FF2B5EF4-FFF2-40B4-BE49-F238E27FC236}">
                <a16:creationId xmlns:a16="http://schemas.microsoft.com/office/drawing/2014/main" id="{B5C1D727-D1A1-5848-8FE9-F61EAA71FC48}"/>
              </a:ext>
            </a:extLst>
          </p:cNvPr>
          <p:cNvCxnSpPr>
            <a:cxnSpLocks/>
            <a:stCxn id="14" idx="1"/>
          </p:cNvCxnSpPr>
          <p:nvPr/>
        </p:nvCxnSpPr>
        <p:spPr bwMode="auto">
          <a:xfrm flipH="1" flipV="1">
            <a:off x="5642919" y="2585076"/>
            <a:ext cx="462877" cy="415976"/>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CDCBCD8B-F964-3E4A-97D6-444C0251B277}"/>
              </a:ext>
            </a:extLst>
          </p:cNvPr>
          <p:cNvCxnSpPr>
            <a:cxnSpLocks/>
            <a:stCxn id="14" idx="1"/>
          </p:cNvCxnSpPr>
          <p:nvPr/>
        </p:nvCxnSpPr>
        <p:spPr bwMode="auto">
          <a:xfrm flipH="1">
            <a:off x="5050128" y="3001052"/>
            <a:ext cx="1055668" cy="359986"/>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
        <p:nvSpPr>
          <p:cNvPr id="27" name="TextBox 26">
            <a:extLst>
              <a:ext uri="{FF2B5EF4-FFF2-40B4-BE49-F238E27FC236}">
                <a16:creationId xmlns:a16="http://schemas.microsoft.com/office/drawing/2014/main" id="{9B2492D4-31BE-3347-A6D9-C54AA0D664C8}"/>
              </a:ext>
            </a:extLst>
          </p:cNvPr>
          <p:cNvSpPr txBox="1"/>
          <p:nvPr/>
        </p:nvSpPr>
        <p:spPr>
          <a:xfrm>
            <a:off x="2135826" y="2398621"/>
            <a:ext cx="2406986" cy="923330"/>
          </a:xfrm>
          <a:prstGeom prst="rect">
            <a:avLst/>
          </a:prstGeom>
          <a:noFill/>
        </p:spPr>
        <p:txBody>
          <a:bodyPr wrap="square" rtlCol="0">
            <a:spAutoFit/>
          </a:bodyPr>
          <a:lstStyle/>
          <a:p>
            <a:r>
              <a:rPr lang="en-US" sz="1800" baseline="0" dirty="0">
                <a:solidFill>
                  <a:srgbClr val="FF0000"/>
                </a:solidFill>
                <a:latin typeface="+mn-lt"/>
              </a:rPr>
              <a:t>Reward for landing pads making contact with surface</a:t>
            </a:r>
          </a:p>
        </p:txBody>
      </p:sp>
      <p:cxnSp>
        <p:nvCxnSpPr>
          <p:cNvPr id="28" name="Straight Arrow Connector 27">
            <a:extLst>
              <a:ext uri="{FF2B5EF4-FFF2-40B4-BE49-F238E27FC236}">
                <a16:creationId xmlns:a16="http://schemas.microsoft.com/office/drawing/2014/main" id="{2240EEA9-981E-FA42-B49A-AFC432D68326}"/>
              </a:ext>
            </a:extLst>
          </p:cNvPr>
          <p:cNvCxnSpPr>
            <a:cxnSpLocks/>
          </p:cNvCxnSpPr>
          <p:nvPr/>
        </p:nvCxnSpPr>
        <p:spPr bwMode="auto">
          <a:xfrm flipV="1">
            <a:off x="4159746" y="2718486"/>
            <a:ext cx="586277" cy="164757"/>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
        <p:nvSpPr>
          <p:cNvPr id="32" name="TextBox 31">
            <a:extLst>
              <a:ext uri="{FF2B5EF4-FFF2-40B4-BE49-F238E27FC236}">
                <a16:creationId xmlns:a16="http://schemas.microsoft.com/office/drawing/2014/main" id="{831C41B0-F689-294A-8081-6D6F4CD5A76A}"/>
              </a:ext>
            </a:extLst>
          </p:cNvPr>
          <p:cNvSpPr txBox="1"/>
          <p:nvPr/>
        </p:nvSpPr>
        <p:spPr>
          <a:xfrm>
            <a:off x="2131526" y="5272674"/>
            <a:ext cx="3140689" cy="646331"/>
          </a:xfrm>
          <a:prstGeom prst="rect">
            <a:avLst/>
          </a:prstGeom>
          <a:noFill/>
        </p:spPr>
        <p:txBody>
          <a:bodyPr wrap="square" rtlCol="0">
            <a:spAutoFit/>
          </a:bodyPr>
          <a:lstStyle/>
          <a:p>
            <a:r>
              <a:rPr lang="en-US" sz="1800" baseline="0" dirty="0">
                <a:solidFill>
                  <a:srgbClr val="FF0000"/>
                </a:solidFill>
                <a:latin typeface="+mn-lt"/>
              </a:rPr>
              <a:t>Large reward for landing safely</a:t>
            </a:r>
          </a:p>
          <a:p>
            <a:r>
              <a:rPr lang="en-US" sz="1800" baseline="0" dirty="0">
                <a:solidFill>
                  <a:srgbClr val="FF0000"/>
                </a:solidFill>
                <a:latin typeface="+mn-lt"/>
              </a:rPr>
              <a:t>Large negative if crash</a:t>
            </a:r>
          </a:p>
        </p:txBody>
      </p:sp>
    </p:spTree>
    <p:extLst>
      <p:ext uri="{BB962C8B-B14F-4D97-AF65-F5344CB8AC3E}">
        <p14:creationId xmlns:p14="http://schemas.microsoft.com/office/powerpoint/2010/main" val="3164290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6D590-2CB6-104A-8917-6FC63FAC0737}"/>
              </a:ext>
            </a:extLst>
          </p:cNvPr>
          <p:cNvSpPr>
            <a:spLocks noGrp="1"/>
          </p:cNvSpPr>
          <p:nvPr>
            <p:ph type="title"/>
          </p:nvPr>
        </p:nvSpPr>
        <p:spPr/>
        <p:txBody>
          <a:bodyPr/>
          <a:lstStyle/>
          <a:p>
            <a:r>
              <a:rPr lang="en-US" dirty="0"/>
              <a:t>Lunar lander naïve approach</a:t>
            </a:r>
          </a:p>
        </p:txBody>
      </p:sp>
      <p:sp>
        <p:nvSpPr>
          <p:cNvPr id="3" name="Content Placeholder 2">
            <a:extLst>
              <a:ext uri="{FF2B5EF4-FFF2-40B4-BE49-F238E27FC236}">
                <a16:creationId xmlns:a16="http://schemas.microsoft.com/office/drawing/2014/main" id="{2716FE76-EEB8-5443-ABF3-13B536F073B3}"/>
              </a:ext>
            </a:extLst>
          </p:cNvPr>
          <p:cNvSpPr>
            <a:spLocks noGrp="1"/>
          </p:cNvSpPr>
          <p:nvPr>
            <p:ph idx="1"/>
          </p:nvPr>
        </p:nvSpPr>
        <p:spPr>
          <a:xfrm>
            <a:off x="1066800" y="974221"/>
            <a:ext cx="7391400" cy="5121779"/>
          </a:xfrm>
        </p:spPr>
        <p:txBody>
          <a:bodyPr/>
          <a:lstStyle/>
          <a:p>
            <a:r>
              <a:rPr lang="en-US" dirty="0"/>
              <a:t>Use RL to decide when to fire the main and side thrusters</a:t>
            </a:r>
          </a:p>
          <a:p>
            <a:r>
              <a:rPr lang="en-US" dirty="0"/>
              <a:t>Quantize the state space over position, angle, velocity, turn rate</a:t>
            </a:r>
          </a:p>
          <a:p>
            <a:r>
              <a:rPr lang="en-US" dirty="0"/>
              <a:t>Combinatorial problem quickly gets out of hand</a:t>
            </a:r>
          </a:p>
          <a:p>
            <a:pPr lvl="1"/>
            <a:r>
              <a:rPr lang="en-US" dirty="0"/>
              <a:t>Quantizing into fairly course bins = 2*4*6*7*7*7*7*2*2 = 460,992</a:t>
            </a:r>
          </a:p>
          <a:p>
            <a:r>
              <a:rPr lang="en-US" dirty="0"/>
              <a:t>Code based on NGS-4 macros (new feature)</a:t>
            </a:r>
          </a:p>
        </p:txBody>
      </p:sp>
      <p:sp>
        <p:nvSpPr>
          <p:cNvPr id="4" name="Footer Placeholder 3">
            <a:extLst>
              <a:ext uri="{FF2B5EF4-FFF2-40B4-BE49-F238E27FC236}">
                <a16:creationId xmlns:a16="http://schemas.microsoft.com/office/drawing/2014/main" id="{CAECEB3D-AE4B-D34C-952D-51FBA36E29FD}"/>
              </a:ext>
            </a:extLst>
          </p:cNvPr>
          <p:cNvSpPr>
            <a:spLocks noGrp="1"/>
          </p:cNvSpPr>
          <p:nvPr>
            <p:ph type="ftr" sz="quarter" idx="10"/>
          </p:nvPr>
        </p:nvSpPr>
        <p:spPr/>
        <p:txBody>
          <a:bodyPr/>
          <a:lstStyle/>
          <a:p>
            <a:pPr>
              <a:defRPr/>
            </a:pPr>
            <a:r>
              <a:rPr lang="en-US"/>
              <a:t>Soar Technology, Inc. 			</a:t>
            </a:r>
            <a:fld id="{9204F6B3-FC31-4DD6-9E63-118E7EC8BA0B}" type="datetime1">
              <a:rPr lang="en-US" smtClean="0"/>
              <a:pPr>
                <a:defRPr/>
              </a:pPr>
              <a:t>5/6/19</a:t>
            </a:fld>
            <a:endParaRPr lang="en-US" sz="1050" dirty="0"/>
          </a:p>
        </p:txBody>
      </p:sp>
      <p:sp>
        <p:nvSpPr>
          <p:cNvPr id="5" name="Slide Number Placeholder 4">
            <a:extLst>
              <a:ext uri="{FF2B5EF4-FFF2-40B4-BE49-F238E27FC236}">
                <a16:creationId xmlns:a16="http://schemas.microsoft.com/office/drawing/2014/main" id="{294FB1FF-6DC5-1046-8F42-461B2FB234D7}"/>
              </a:ext>
            </a:extLst>
          </p:cNvPr>
          <p:cNvSpPr>
            <a:spLocks noGrp="1"/>
          </p:cNvSpPr>
          <p:nvPr>
            <p:ph type="sldNum" sz="quarter" idx="11"/>
          </p:nvPr>
        </p:nvSpPr>
        <p:spPr/>
        <p:txBody>
          <a:bodyPr/>
          <a:lstStyle/>
          <a:p>
            <a:pPr>
              <a:defRPr/>
            </a:pPr>
            <a:fld id="{02033CD2-4F26-4E6A-B249-72E0C307F15C}" type="slidenum">
              <a:rPr lang="en-US" smtClean="0"/>
              <a:pPr>
                <a:defRPr/>
              </a:pPr>
              <a:t>14</a:t>
            </a:fld>
            <a:endParaRPr lang="en-US"/>
          </a:p>
        </p:txBody>
      </p:sp>
      <p:sp>
        <p:nvSpPr>
          <p:cNvPr id="9" name="TextBox 8">
            <a:extLst>
              <a:ext uri="{FF2B5EF4-FFF2-40B4-BE49-F238E27FC236}">
                <a16:creationId xmlns:a16="http://schemas.microsoft.com/office/drawing/2014/main" id="{E1FB6ADC-6B91-4842-8608-0D33331F1C59}"/>
              </a:ext>
            </a:extLst>
          </p:cNvPr>
          <p:cNvSpPr txBox="1"/>
          <p:nvPr/>
        </p:nvSpPr>
        <p:spPr>
          <a:xfrm>
            <a:off x="1406577" y="2674759"/>
            <a:ext cx="6686446" cy="3662541"/>
          </a:xfrm>
          <a:prstGeom prst="rect">
            <a:avLst/>
          </a:prstGeom>
          <a:noFill/>
        </p:spPr>
        <p:txBody>
          <a:bodyPr wrap="none" rtlCol="0">
            <a:spAutoFit/>
          </a:bodyPr>
          <a:lstStyle/>
          <a:p>
            <a:r>
              <a:rPr lang="en-US" sz="1200" dirty="0" err="1">
                <a:latin typeface="Menlo" panose="020B0609030804020204" pitchFamily="49" charset="0"/>
                <a:ea typeface="Menlo" panose="020B0609030804020204" pitchFamily="49" charset="0"/>
                <a:cs typeface="Menlo" panose="020B0609030804020204" pitchFamily="49" charset="0"/>
              </a:rPr>
              <a:t>NGS_DefineRLExpansion</a:t>
            </a:r>
            <a:r>
              <a:rPr lang="en-US" sz="1200" dirty="0">
                <a:latin typeface="Menlo" panose="020B0609030804020204" pitchFamily="49" charset="0"/>
                <a:ea typeface="Menlo" panose="020B0609030804020204" pitchFamily="49" charset="0"/>
                <a:cs typeface="Menlo" panose="020B0609030804020204" pitchFamily="49" charset="0"/>
              </a:rPr>
              <a:t> lunar-lander-</a:t>
            </a:r>
            <a:r>
              <a:rPr lang="en-US" sz="1200" dirty="0" err="1">
                <a:latin typeface="Menlo" panose="020B0609030804020204" pitchFamily="49" charset="0"/>
                <a:ea typeface="Menlo" panose="020B0609030804020204" pitchFamily="49" charset="0"/>
                <a:cs typeface="Menlo" panose="020B0609030804020204" pitchFamily="49" charset="0"/>
              </a:rPr>
              <a:t>rl</a:t>
            </a:r>
            <a:r>
              <a:rPr lang="en-US" sz="1200" dirty="0">
                <a:latin typeface="Menlo" panose="020B0609030804020204" pitchFamily="49" charset="0"/>
                <a:ea typeface="Menlo" panose="020B0609030804020204" pitchFamily="49" charset="0"/>
                <a:cs typeface="Menlo" panose="020B0609030804020204" pitchFamily="49" charset="0"/>
              </a:rPr>
              <a:t>-main-thruster "</a:t>
            </a:r>
          </a:p>
          <a:p>
            <a:r>
              <a:rPr lang="en-US" sz="1200" dirty="0">
                <a:latin typeface="Menlo" panose="020B0609030804020204" pitchFamily="49" charset="0"/>
                <a:ea typeface="Menlo" panose="020B0609030804020204" pitchFamily="49" charset="0"/>
                <a:cs typeface="Menlo" panose="020B0609030804020204" pitchFamily="49" charset="0"/>
              </a:rPr>
              <a:t>    op-descriptions {</a:t>
            </a:r>
          </a:p>
          <a:p>
            <a:r>
              <a:rPr lang="en-US" sz="1200" dirty="0">
                <a:latin typeface="Menlo" panose="020B0609030804020204" pitchFamily="49" charset="0"/>
                <a:ea typeface="Menlo" panose="020B0609030804020204" pitchFamily="49" charset="0"/>
                <a:cs typeface="Menlo" panose="020B0609030804020204" pitchFamily="49" charset="0"/>
              </a:rPr>
              <a:t>        select-main-thruster-engage { $NGS_OP_ID $NGS_RL_OP_PURPOSE_CREATE \</a:t>
            </a:r>
          </a:p>
          <a:p>
            <a:r>
              <a:rPr lang="en-US" sz="1200" dirty="0">
                <a:latin typeface="Menlo" panose="020B0609030804020204" pitchFamily="49" charset="0"/>
                <a:ea typeface="Menlo" panose="020B0609030804020204" pitchFamily="49" charset="0"/>
                <a:cs typeface="Menlo" panose="020B0609030804020204" pitchFamily="49" charset="0"/>
              </a:rPr>
              <a:t>                                    { &lt;lunar-lander&gt; fire-mains &lt;any-main-thruster-command&gt; } }</a:t>
            </a:r>
          </a:p>
          <a:p>
            <a:r>
              <a:rPr lang="en-US" sz="1200" dirty="0">
                <a:latin typeface="Menlo" panose="020B0609030804020204" pitchFamily="49" charset="0"/>
                <a:ea typeface="Menlo" panose="020B0609030804020204" pitchFamily="49" charset="0"/>
                <a:cs typeface="Menlo" panose="020B0609030804020204" pitchFamily="49" charset="0"/>
              </a:rPr>
              <a:t>    }</a:t>
            </a:r>
          </a:p>
          <a:p>
            <a:r>
              <a:rPr lang="en-US" sz="1200" dirty="0">
                <a:latin typeface="Menlo" panose="020B0609030804020204" pitchFamily="49" charset="0"/>
                <a:ea typeface="Menlo" panose="020B0609030804020204" pitchFamily="49" charset="0"/>
                <a:cs typeface="Menlo" panose="020B0609030804020204" pitchFamily="49" charset="0"/>
              </a:rPr>
              <a:t>    bindings {</a:t>
            </a:r>
          </a:p>
          <a:p>
            <a:r>
              <a:rPr lang="en-US" sz="1200" dirty="0">
                <a:latin typeface="Menlo" panose="020B0609030804020204" pitchFamily="49" charset="0"/>
                <a:ea typeface="Menlo" panose="020B0609030804020204" pitchFamily="49" charset="0"/>
                <a:cs typeface="Menlo" panose="020B0609030804020204" pitchFamily="49" charset="0"/>
              </a:rPr>
              <a:t>        { $NGS_OP_ID goal:&lt;g&gt; }</a:t>
            </a:r>
          </a:p>
          <a:p>
            <a:r>
              <a:rPr lang="en-US" sz="1200" dirty="0">
                <a:latin typeface="Menlo" panose="020B0609030804020204" pitchFamily="49" charset="0"/>
                <a:ea typeface="Menlo" panose="020B0609030804020204" pitchFamily="49" charset="0"/>
                <a:cs typeface="Menlo" panose="020B0609030804020204" pitchFamily="49" charset="0"/>
              </a:rPr>
              <a:t>        { &lt;g&gt; task }</a:t>
            </a:r>
          </a:p>
          <a:p>
            <a:r>
              <a:rPr lang="en-US" sz="1200" dirty="0">
                <a:latin typeface="Menlo" panose="020B0609030804020204" pitchFamily="49" charset="0"/>
                <a:ea typeface="Menlo" panose="020B0609030804020204" pitchFamily="49" charset="0"/>
                <a:cs typeface="Menlo" panose="020B0609030804020204" pitchFamily="49" charset="0"/>
              </a:rPr>
              <a:t>        { &lt;s&gt; lunar-lander }</a:t>
            </a:r>
          </a:p>
          <a:p>
            <a:r>
              <a:rPr lang="en-US" sz="1200" dirty="0">
                <a:latin typeface="Menlo" panose="020B0609030804020204" pitchFamily="49" charset="0"/>
                <a:ea typeface="Menlo" panose="020B0609030804020204" pitchFamily="49" charset="0"/>
                <a:cs typeface="Menlo" panose="020B0609030804020204" pitchFamily="49" charset="0"/>
              </a:rPr>
              <a:t>        { &lt;lunar-lander&gt; position velocity}</a:t>
            </a:r>
          </a:p>
          <a:p>
            <a:r>
              <a:rPr lang="en-US" sz="1200" dirty="0">
                <a:latin typeface="Menlo" panose="020B0609030804020204" pitchFamily="49" charset="0"/>
                <a:ea typeface="Menlo" panose="020B0609030804020204" pitchFamily="49" charset="0"/>
                <a:cs typeface="Menlo" panose="020B0609030804020204" pitchFamily="49" charset="0"/>
              </a:rPr>
              <a:t>    }</a:t>
            </a:r>
          </a:p>
          <a:p>
            <a:r>
              <a:rPr lang="en-US" sz="1200" dirty="0">
                <a:latin typeface="Menlo" panose="020B0609030804020204" pitchFamily="49" charset="0"/>
                <a:ea typeface="Menlo" panose="020B0609030804020204" pitchFamily="49" charset="0"/>
                <a:cs typeface="Menlo" panose="020B0609030804020204" pitchFamily="49" charset="0"/>
              </a:rPr>
              <a:t>    variations {</a:t>
            </a:r>
          </a:p>
          <a:p>
            <a:r>
              <a:rPr lang="en-US" sz="1200" dirty="0">
                <a:latin typeface="Menlo" panose="020B0609030804020204" pitchFamily="49" charset="0"/>
                <a:ea typeface="Menlo" panose="020B0609030804020204" pitchFamily="49" charset="0"/>
                <a:cs typeface="Menlo" panose="020B0609030804020204" pitchFamily="49" charset="0"/>
              </a:rPr>
              <a:t>        fire-mains { &lt;g&gt; @fire-main-thruster $NGS_RL_EXPAND_DISCRETE { $NGS_YES $NGS_NO } }</a:t>
            </a:r>
          </a:p>
          <a:p>
            <a:r>
              <a:rPr lang="en-US" sz="1200" dirty="0">
                <a:latin typeface="Menlo" panose="020B0609030804020204" pitchFamily="49" charset="0"/>
                <a:ea typeface="Menlo" panose="020B0609030804020204" pitchFamily="49" charset="0"/>
                <a:cs typeface="Menlo" panose="020B0609030804020204" pitchFamily="49" charset="0"/>
              </a:rPr>
              <a:t>        x-distance { &lt;position&gt; x $NGS_RL_EXPAND_STATIC_BINS { 0.03 0.08 0.13 } }</a:t>
            </a:r>
          </a:p>
          <a:p>
            <a:r>
              <a:rPr lang="en-US" sz="1200" dirty="0">
                <a:latin typeface="Menlo" panose="020B0609030804020204" pitchFamily="49" charset="0"/>
                <a:ea typeface="Menlo" panose="020B0609030804020204" pitchFamily="49" charset="0"/>
                <a:cs typeface="Menlo" panose="020B0609030804020204" pitchFamily="49" charset="0"/>
              </a:rPr>
              <a:t>        y-distance { &lt;position&gt; y $NGS_RL_EXPAND_STATIC_BINS { -0.08 0.0 0.03 0.08 0.13 } }</a:t>
            </a:r>
          </a:p>
          <a:p>
            <a:r>
              <a:rPr lang="en-US" sz="1200" dirty="0">
                <a:latin typeface="Menlo" panose="020B0609030804020204" pitchFamily="49" charset="0"/>
                <a:ea typeface="Menlo" panose="020B0609030804020204" pitchFamily="49" charset="0"/>
                <a:cs typeface="Menlo" panose="020B0609030804020204" pitchFamily="49" charset="0"/>
              </a:rPr>
              <a:t>        angle      { &lt;position&gt; theta $NGS_RL_EXPAND_STATIC_BINS { -0.13 -0.08 -0.03 0.03 0.08 0.13 } }</a:t>
            </a:r>
          </a:p>
          <a:p>
            <a:r>
              <a:rPr lang="en-US" sz="1200" dirty="0">
                <a:latin typeface="Menlo" panose="020B0609030804020204" pitchFamily="49" charset="0"/>
                <a:ea typeface="Menlo" panose="020B0609030804020204" pitchFamily="49" charset="0"/>
                <a:cs typeface="Menlo" panose="020B0609030804020204" pitchFamily="49" charset="0"/>
              </a:rPr>
              <a:t>        x-velocity { &lt;velocity&gt; x $NGS_RL_EXPAND_STATIC_BINS { -0.13 -0.08 -0.03 0.03 0.08 0.13 } }</a:t>
            </a:r>
          </a:p>
          <a:p>
            <a:r>
              <a:rPr lang="en-US" sz="1200" dirty="0">
                <a:latin typeface="Menlo" panose="020B0609030804020204" pitchFamily="49" charset="0"/>
                <a:ea typeface="Menlo" panose="020B0609030804020204" pitchFamily="49" charset="0"/>
                <a:cs typeface="Menlo" panose="020B0609030804020204" pitchFamily="49" charset="0"/>
              </a:rPr>
              <a:t>        y-velocity { &lt;velocity&gt; y $NGS_RL_EXPAND_STATIC_BINS { -0.13 -0.08 -0.03 0.03 0.08 0.13 } }</a:t>
            </a:r>
          </a:p>
          <a:p>
            <a:r>
              <a:rPr lang="en-US" sz="1200" dirty="0">
                <a:latin typeface="Menlo" panose="020B0609030804020204" pitchFamily="49" charset="0"/>
                <a:ea typeface="Menlo" panose="020B0609030804020204" pitchFamily="49" charset="0"/>
                <a:cs typeface="Menlo" panose="020B0609030804020204" pitchFamily="49" charset="0"/>
              </a:rPr>
              <a:t>        turn-rate  { &lt;velocity&gt; theta $NGS_RL_EXPAND_STATIC_BINS { -0.13 -0.08 -0.03 0.03 0.08 0.13 } }</a:t>
            </a:r>
          </a:p>
          <a:p>
            <a:r>
              <a:rPr lang="en-US" sz="1200" dirty="0">
                <a:latin typeface="Menlo" panose="020B0609030804020204" pitchFamily="49" charset="0"/>
                <a:ea typeface="Menlo" panose="020B0609030804020204" pitchFamily="49" charset="0"/>
                <a:cs typeface="Menlo" panose="020B0609030804020204" pitchFamily="49" charset="0"/>
              </a:rPr>
              <a:t>        left-contact  { &lt;lunar-lander&gt; @left-pad-contact  $NGS_RL_EXPAND_DISCRETE { $NGS_YES $NGS_NO } }</a:t>
            </a:r>
          </a:p>
          <a:p>
            <a:r>
              <a:rPr lang="en-US" sz="1200" dirty="0">
                <a:latin typeface="Menlo" panose="020B0609030804020204" pitchFamily="49" charset="0"/>
                <a:ea typeface="Menlo" panose="020B0609030804020204" pitchFamily="49" charset="0"/>
                <a:cs typeface="Menlo" panose="020B0609030804020204" pitchFamily="49" charset="0"/>
              </a:rPr>
              <a:t>        right-contact { &lt;lunar-lander&gt; @right-pad-contact $NGS_RL_EXPAND_DISCRETE { $NGS_YES $NGS_NO } }</a:t>
            </a:r>
          </a:p>
          <a:p>
            <a:r>
              <a:rPr lang="en-US" sz="1200" dirty="0">
                <a:latin typeface="Menlo" panose="020B0609030804020204" pitchFamily="49" charset="0"/>
                <a:ea typeface="Menlo" panose="020B0609030804020204" pitchFamily="49" charset="0"/>
                <a:cs typeface="Menlo" panose="020B0609030804020204" pitchFamily="49" charset="0"/>
              </a:rPr>
              <a:t>    }</a:t>
            </a:r>
          </a:p>
          <a:p>
            <a:r>
              <a:rPr lang="en-US" sz="1200" dirty="0">
                <a:latin typeface="Menlo" panose="020B0609030804020204" pitchFamily="49" charset="0"/>
                <a:ea typeface="Menlo" panose="020B0609030804020204" pitchFamily="49" charset="0"/>
                <a:cs typeface="Menlo" panose="020B0609030804020204" pitchFamily="49" charset="0"/>
              </a:rPr>
              <a:t>    expansions {</a:t>
            </a:r>
          </a:p>
          <a:p>
            <a:r>
              <a:rPr lang="en-US" sz="1200" dirty="0">
                <a:latin typeface="Menlo" panose="020B0609030804020204" pitchFamily="49" charset="0"/>
                <a:ea typeface="Menlo" panose="020B0609030804020204" pitchFamily="49" charset="0"/>
                <a:cs typeface="Menlo" panose="020B0609030804020204" pitchFamily="49" charset="0"/>
              </a:rPr>
              <a:t>        main-thruster-engage { select-main-thruster-engage 0.0 { fire-mains \</a:t>
            </a:r>
          </a:p>
          <a:p>
            <a:r>
              <a:rPr lang="en-US" sz="1200" dirty="0">
                <a:latin typeface="Menlo" panose="020B0609030804020204" pitchFamily="49" charset="0"/>
                <a:ea typeface="Menlo" panose="020B0609030804020204" pitchFamily="49" charset="0"/>
                <a:cs typeface="Menlo" panose="020B0609030804020204" pitchFamily="49" charset="0"/>
              </a:rPr>
              <a:t>                                                                x-distance y-distance angle \</a:t>
            </a:r>
          </a:p>
          <a:p>
            <a:r>
              <a:rPr lang="en-US" sz="1200" dirty="0">
                <a:latin typeface="Menlo" panose="020B0609030804020204" pitchFamily="49" charset="0"/>
                <a:ea typeface="Menlo" panose="020B0609030804020204" pitchFamily="49" charset="0"/>
                <a:cs typeface="Menlo" panose="020B0609030804020204" pitchFamily="49" charset="0"/>
              </a:rPr>
              <a:t>                                                                x-velocity y-velocity turn-rate \</a:t>
            </a:r>
          </a:p>
          <a:p>
            <a:r>
              <a:rPr lang="en-US" sz="1200" dirty="0">
                <a:latin typeface="Menlo" panose="020B0609030804020204" pitchFamily="49" charset="0"/>
                <a:ea typeface="Menlo" panose="020B0609030804020204" pitchFamily="49" charset="0"/>
                <a:cs typeface="Menlo" panose="020B0609030804020204" pitchFamily="49" charset="0"/>
              </a:rPr>
              <a:t>                                                                left-contact right-contact } }</a:t>
            </a:r>
          </a:p>
          <a:p>
            <a:r>
              <a:rPr lang="en-US" sz="1200" dirty="0">
                <a:latin typeface="Menlo" panose="020B0609030804020204" pitchFamily="49" charset="0"/>
                <a:ea typeface="Menlo" panose="020B0609030804020204" pitchFamily="49" charset="0"/>
                <a:cs typeface="Menlo" panose="020B0609030804020204" pitchFamily="49" charset="0"/>
              </a:rPr>
              <a:t>    }</a:t>
            </a:r>
          </a:p>
          <a:p>
            <a:r>
              <a:rPr lang="en-US" sz="1200" dirty="0">
                <a:latin typeface="Menlo" panose="020B0609030804020204" pitchFamily="49" charset="0"/>
                <a:ea typeface="Menlo" panose="020B0609030804020204" pitchFamily="49" charset="0"/>
                <a:cs typeface="Menlo" panose="020B0609030804020204" pitchFamily="49" charset="0"/>
              </a:rPr>
              <a:t>"</a:t>
            </a:r>
          </a:p>
        </p:txBody>
      </p:sp>
    </p:spTree>
    <p:extLst>
      <p:ext uri="{BB962C8B-B14F-4D97-AF65-F5344CB8AC3E}">
        <p14:creationId xmlns:p14="http://schemas.microsoft.com/office/powerpoint/2010/main" val="4144580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9CDBA-CFAD-FC43-A1FC-6542250A55F9}"/>
              </a:ext>
            </a:extLst>
          </p:cNvPr>
          <p:cNvSpPr>
            <a:spLocks noGrp="1"/>
          </p:cNvSpPr>
          <p:nvPr>
            <p:ph type="title"/>
          </p:nvPr>
        </p:nvSpPr>
        <p:spPr/>
        <p:txBody>
          <a:bodyPr/>
          <a:lstStyle/>
          <a:p>
            <a:r>
              <a:rPr lang="en-US" dirty="0"/>
              <a:t>Alternate approach: learn over known tactics</a:t>
            </a:r>
          </a:p>
        </p:txBody>
      </p:sp>
      <p:sp>
        <p:nvSpPr>
          <p:cNvPr id="3" name="Content Placeholder 2">
            <a:extLst>
              <a:ext uri="{FF2B5EF4-FFF2-40B4-BE49-F238E27FC236}">
                <a16:creationId xmlns:a16="http://schemas.microsoft.com/office/drawing/2014/main" id="{CEDA5ACB-E406-C149-ADFD-A95579F3273E}"/>
              </a:ext>
            </a:extLst>
          </p:cNvPr>
          <p:cNvSpPr>
            <a:spLocks noGrp="1"/>
          </p:cNvSpPr>
          <p:nvPr>
            <p:ph idx="1"/>
          </p:nvPr>
        </p:nvSpPr>
        <p:spPr/>
        <p:txBody>
          <a:bodyPr/>
          <a:lstStyle/>
          <a:p>
            <a:r>
              <a:rPr lang="en-US" dirty="0"/>
              <a:t>Play to the strengths of the cognitive architecture by focusing on deciding when to apply different tactics</a:t>
            </a:r>
          </a:p>
          <a:p>
            <a:pPr lvl="1"/>
            <a:r>
              <a:rPr lang="en-US" dirty="0"/>
              <a:t>Examples in Y direction: brake hard, slow down, rotate, free fall</a:t>
            </a:r>
          </a:p>
          <a:p>
            <a:r>
              <a:rPr lang="en-US" dirty="0"/>
              <a:t>Some cases we know a priori we want to only use certain tactics.</a:t>
            </a:r>
          </a:p>
          <a:p>
            <a:pPr lvl="1"/>
            <a:r>
              <a:rPr lang="en-US" dirty="0"/>
              <a:t>Example: falling fast very near ground – fire main thrusters always</a:t>
            </a:r>
          </a:p>
          <a:p>
            <a:r>
              <a:rPr lang="en-US" dirty="0"/>
              <a:t>Advantage: Allows nuanced combinations of known approaches to working through a problem</a:t>
            </a:r>
          </a:p>
          <a:p>
            <a:pPr lvl="1"/>
            <a:r>
              <a:rPr lang="en-US" dirty="0"/>
              <a:t>Somewhat alleviates the “What is it doing?” problem in </a:t>
            </a:r>
            <a:r>
              <a:rPr lang="en-US" dirty="0" err="1"/>
              <a:t>explainability</a:t>
            </a:r>
            <a:r>
              <a:rPr lang="en-US" dirty="0"/>
              <a:t>.</a:t>
            </a:r>
          </a:p>
          <a:p>
            <a:r>
              <a:rPr lang="en-US" dirty="0"/>
              <a:t>Disadvantage: Does not explore new tactics you might otherwise find</a:t>
            </a:r>
          </a:p>
          <a:p>
            <a:r>
              <a:rPr lang="en-US" dirty="0"/>
              <a:t>Another approach: Learn over circumstances when you would change the boundaries for applying tactics</a:t>
            </a:r>
          </a:p>
        </p:txBody>
      </p:sp>
      <p:sp>
        <p:nvSpPr>
          <p:cNvPr id="4" name="Footer Placeholder 3">
            <a:extLst>
              <a:ext uri="{FF2B5EF4-FFF2-40B4-BE49-F238E27FC236}">
                <a16:creationId xmlns:a16="http://schemas.microsoft.com/office/drawing/2014/main" id="{10BF5AF1-5257-EB42-9174-71A19AFBDC8B}"/>
              </a:ext>
            </a:extLst>
          </p:cNvPr>
          <p:cNvSpPr>
            <a:spLocks noGrp="1"/>
          </p:cNvSpPr>
          <p:nvPr>
            <p:ph type="ftr" sz="quarter" idx="10"/>
          </p:nvPr>
        </p:nvSpPr>
        <p:spPr/>
        <p:txBody>
          <a:bodyPr/>
          <a:lstStyle/>
          <a:p>
            <a:pPr>
              <a:defRPr/>
            </a:pPr>
            <a:r>
              <a:rPr lang="en-US"/>
              <a:t>Soar Technology, Inc. 			</a:t>
            </a:r>
            <a:fld id="{9204F6B3-FC31-4DD6-9E63-118E7EC8BA0B}" type="datetime1">
              <a:rPr lang="en-US" smtClean="0"/>
              <a:pPr>
                <a:defRPr/>
              </a:pPr>
              <a:t>5/6/19</a:t>
            </a:fld>
            <a:endParaRPr lang="en-US" sz="1050" dirty="0"/>
          </a:p>
        </p:txBody>
      </p:sp>
      <p:sp>
        <p:nvSpPr>
          <p:cNvPr id="5" name="Slide Number Placeholder 4">
            <a:extLst>
              <a:ext uri="{FF2B5EF4-FFF2-40B4-BE49-F238E27FC236}">
                <a16:creationId xmlns:a16="http://schemas.microsoft.com/office/drawing/2014/main" id="{AF7C7882-D066-6247-9469-266BE52FEC7D}"/>
              </a:ext>
            </a:extLst>
          </p:cNvPr>
          <p:cNvSpPr>
            <a:spLocks noGrp="1"/>
          </p:cNvSpPr>
          <p:nvPr>
            <p:ph type="sldNum" sz="quarter" idx="11"/>
          </p:nvPr>
        </p:nvSpPr>
        <p:spPr/>
        <p:txBody>
          <a:bodyPr/>
          <a:lstStyle/>
          <a:p>
            <a:pPr>
              <a:defRPr/>
            </a:pPr>
            <a:fld id="{02033CD2-4F26-4E6A-B249-72E0C307F15C}" type="slidenum">
              <a:rPr lang="en-US" smtClean="0"/>
              <a:pPr>
                <a:defRPr/>
              </a:pPr>
              <a:t>15</a:t>
            </a:fld>
            <a:endParaRPr lang="en-US"/>
          </a:p>
        </p:txBody>
      </p:sp>
      <p:pic>
        <p:nvPicPr>
          <p:cNvPr id="8" name="Picture 7">
            <a:extLst>
              <a:ext uri="{FF2B5EF4-FFF2-40B4-BE49-F238E27FC236}">
                <a16:creationId xmlns:a16="http://schemas.microsoft.com/office/drawing/2014/main" id="{67B6F7A2-D0F1-9946-A1DC-59562799CB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124" y="4411942"/>
            <a:ext cx="8253351" cy="2021229"/>
          </a:xfrm>
          <a:prstGeom prst="rect">
            <a:avLst/>
          </a:prstGeom>
        </p:spPr>
      </p:pic>
    </p:spTree>
    <p:extLst>
      <p:ext uri="{BB962C8B-B14F-4D97-AF65-F5344CB8AC3E}">
        <p14:creationId xmlns:p14="http://schemas.microsoft.com/office/powerpoint/2010/main" val="23642933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EB2338F-D27F-5440-9ED8-770DB51953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7641" y="1138834"/>
            <a:ext cx="3134395" cy="2490285"/>
          </a:xfrm>
          <a:prstGeom prst="rect">
            <a:avLst/>
          </a:prstGeom>
        </p:spPr>
      </p:pic>
      <p:sp>
        <p:nvSpPr>
          <p:cNvPr id="22" name="Title 21">
            <a:extLst>
              <a:ext uri="{FF2B5EF4-FFF2-40B4-BE49-F238E27FC236}">
                <a16:creationId xmlns:a16="http://schemas.microsoft.com/office/drawing/2014/main" id="{CDBE7202-9C43-5046-8986-5EA9AF20E52C}"/>
              </a:ext>
            </a:extLst>
          </p:cNvPr>
          <p:cNvSpPr>
            <a:spLocks noGrp="1"/>
          </p:cNvSpPr>
          <p:nvPr>
            <p:ph type="title"/>
          </p:nvPr>
        </p:nvSpPr>
        <p:spPr/>
        <p:txBody>
          <a:bodyPr/>
          <a:lstStyle/>
          <a:p>
            <a:r>
              <a:rPr lang="en-US" dirty="0" err="1"/>
              <a:t>OpenAI</a:t>
            </a:r>
            <a:r>
              <a:rPr lang="en-US" dirty="0"/>
              <a:t> Gym Environments</a:t>
            </a:r>
          </a:p>
        </p:txBody>
      </p:sp>
      <p:sp>
        <p:nvSpPr>
          <p:cNvPr id="3" name="Content Placeholder 2">
            <a:extLst>
              <a:ext uri="{FF2B5EF4-FFF2-40B4-BE49-F238E27FC236}">
                <a16:creationId xmlns:a16="http://schemas.microsoft.com/office/drawing/2014/main" id="{8C884B95-CA39-9C4C-8287-FAE45A9525B3}"/>
              </a:ext>
            </a:extLst>
          </p:cNvPr>
          <p:cNvSpPr>
            <a:spLocks noGrp="1"/>
          </p:cNvSpPr>
          <p:nvPr>
            <p:ph sz="half" idx="1"/>
          </p:nvPr>
        </p:nvSpPr>
        <p:spPr>
          <a:xfrm>
            <a:off x="1066800" y="698904"/>
            <a:ext cx="3619500" cy="5397096"/>
          </a:xfrm>
        </p:spPr>
        <p:txBody>
          <a:bodyPr/>
          <a:lstStyle/>
          <a:p>
            <a:r>
              <a:rPr lang="en-US" dirty="0"/>
              <a:t>Text problems (easy)</a:t>
            </a:r>
          </a:p>
          <a:p>
            <a:endParaRPr lang="en-US" dirty="0"/>
          </a:p>
          <a:p>
            <a:endParaRPr lang="en-US" dirty="0"/>
          </a:p>
          <a:p>
            <a:endParaRPr lang="en-US" dirty="0"/>
          </a:p>
          <a:p>
            <a:endParaRPr lang="en-US" dirty="0"/>
          </a:p>
          <a:p>
            <a:r>
              <a:rPr lang="en-US" dirty="0"/>
              <a:t>Algorithms</a:t>
            </a:r>
          </a:p>
        </p:txBody>
      </p:sp>
      <p:sp>
        <p:nvSpPr>
          <p:cNvPr id="23" name="Content Placeholder 22">
            <a:extLst>
              <a:ext uri="{FF2B5EF4-FFF2-40B4-BE49-F238E27FC236}">
                <a16:creationId xmlns:a16="http://schemas.microsoft.com/office/drawing/2014/main" id="{DBFCB816-EE8B-0844-A0E0-D79E690B87C5}"/>
              </a:ext>
            </a:extLst>
          </p:cNvPr>
          <p:cNvSpPr>
            <a:spLocks noGrp="1"/>
          </p:cNvSpPr>
          <p:nvPr>
            <p:ph sz="half" idx="2"/>
          </p:nvPr>
        </p:nvSpPr>
        <p:spPr>
          <a:xfrm>
            <a:off x="4838700" y="698905"/>
            <a:ext cx="3619500" cy="5397096"/>
          </a:xfrm>
        </p:spPr>
        <p:txBody>
          <a:bodyPr/>
          <a:lstStyle/>
          <a:p>
            <a:r>
              <a:rPr lang="en-US" dirty="0"/>
              <a:t>Classic Control</a:t>
            </a:r>
          </a:p>
          <a:p>
            <a:endParaRPr lang="en-US" dirty="0"/>
          </a:p>
          <a:p>
            <a:endParaRPr lang="en-US" dirty="0"/>
          </a:p>
          <a:p>
            <a:endParaRPr lang="en-US" dirty="0"/>
          </a:p>
          <a:p>
            <a:pPr marL="0" indent="0">
              <a:buNone/>
            </a:pPr>
            <a:endParaRPr lang="en-US" dirty="0"/>
          </a:p>
          <a:p>
            <a:pPr marL="0" indent="0">
              <a:buNone/>
            </a:pPr>
            <a:endParaRPr lang="en-US" sz="1600" dirty="0"/>
          </a:p>
          <a:p>
            <a:r>
              <a:rPr lang="en-US" dirty="0"/>
              <a:t>Box2D</a:t>
            </a:r>
          </a:p>
        </p:txBody>
      </p:sp>
      <p:sp>
        <p:nvSpPr>
          <p:cNvPr id="4" name="Footer Placeholder 3">
            <a:extLst>
              <a:ext uri="{FF2B5EF4-FFF2-40B4-BE49-F238E27FC236}">
                <a16:creationId xmlns:a16="http://schemas.microsoft.com/office/drawing/2014/main" id="{7C6B9ACB-1588-2847-8FDD-B7056D9A02FE}"/>
              </a:ext>
            </a:extLst>
          </p:cNvPr>
          <p:cNvSpPr>
            <a:spLocks noGrp="1"/>
          </p:cNvSpPr>
          <p:nvPr>
            <p:ph type="ftr" sz="quarter" idx="10"/>
          </p:nvPr>
        </p:nvSpPr>
        <p:spPr/>
        <p:txBody>
          <a:bodyPr/>
          <a:lstStyle/>
          <a:p>
            <a:pPr>
              <a:defRPr/>
            </a:pPr>
            <a:r>
              <a:rPr lang="en-US"/>
              <a:t>Soar Technology, Inc. 			</a:t>
            </a:r>
            <a:fld id="{9204F6B3-FC31-4DD6-9E63-118E7EC8BA0B}" type="datetime1">
              <a:rPr lang="en-US" smtClean="0"/>
              <a:pPr>
                <a:defRPr/>
              </a:pPr>
              <a:t>5/6/19</a:t>
            </a:fld>
            <a:endParaRPr lang="en-US" sz="1050" dirty="0"/>
          </a:p>
        </p:txBody>
      </p:sp>
      <p:sp>
        <p:nvSpPr>
          <p:cNvPr id="5" name="Slide Number Placeholder 4">
            <a:extLst>
              <a:ext uri="{FF2B5EF4-FFF2-40B4-BE49-F238E27FC236}">
                <a16:creationId xmlns:a16="http://schemas.microsoft.com/office/drawing/2014/main" id="{DB5B3952-EB1F-3C46-84F1-52A35B44C690}"/>
              </a:ext>
            </a:extLst>
          </p:cNvPr>
          <p:cNvSpPr>
            <a:spLocks noGrp="1"/>
          </p:cNvSpPr>
          <p:nvPr>
            <p:ph type="sldNum" sz="quarter" idx="11"/>
          </p:nvPr>
        </p:nvSpPr>
        <p:spPr/>
        <p:txBody>
          <a:bodyPr/>
          <a:lstStyle/>
          <a:p>
            <a:pPr>
              <a:defRPr/>
            </a:pPr>
            <a:fld id="{02033CD2-4F26-4E6A-B249-72E0C307F15C}" type="slidenum">
              <a:rPr lang="en-US" smtClean="0"/>
              <a:pPr>
                <a:defRPr/>
              </a:pPr>
              <a:t>16</a:t>
            </a:fld>
            <a:endParaRPr lang="en-US"/>
          </a:p>
        </p:txBody>
      </p:sp>
      <p:pic>
        <p:nvPicPr>
          <p:cNvPr id="7" name="Picture 6">
            <a:extLst>
              <a:ext uri="{FF2B5EF4-FFF2-40B4-BE49-F238E27FC236}">
                <a16:creationId xmlns:a16="http://schemas.microsoft.com/office/drawing/2014/main" id="{83FC57DD-D6EC-E04E-B75B-F6B0E38171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133" y="3796268"/>
            <a:ext cx="3133334" cy="1840732"/>
          </a:xfrm>
          <a:prstGeom prst="rect">
            <a:avLst/>
          </a:prstGeom>
        </p:spPr>
      </p:pic>
      <p:pic>
        <p:nvPicPr>
          <p:cNvPr id="11" name="Picture 10">
            <a:extLst>
              <a:ext uri="{FF2B5EF4-FFF2-40B4-BE49-F238E27FC236}">
                <a16:creationId xmlns:a16="http://schemas.microsoft.com/office/drawing/2014/main" id="{855E1469-3336-1444-836D-97DB9155B5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5610" y="3976172"/>
            <a:ext cx="3132590" cy="2119828"/>
          </a:xfrm>
          <a:prstGeom prst="rect">
            <a:avLst/>
          </a:prstGeom>
        </p:spPr>
      </p:pic>
      <p:pic>
        <p:nvPicPr>
          <p:cNvPr id="21" name="Picture 20">
            <a:extLst>
              <a:ext uri="{FF2B5EF4-FFF2-40B4-BE49-F238E27FC236}">
                <a16:creationId xmlns:a16="http://schemas.microsoft.com/office/drawing/2014/main" id="{6ED17ABF-D918-EF45-9267-29D2D80D51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39" y="1138834"/>
            <a:ext cx="3133334" cy="2210083"/>
          </a:xfrm>
          <a:prstGeom prst="rect">
            <a:avLst/>
          </a:prstGeom>
        </p:spPr>
      </p:pic>
    </p:spTree>
    <p:extLst>
      <p:ext uri="{BB962C8B-B14F-4D97-AF65-F5344CB8AC3E}">
        <p14:creationId xmlns:p14="http://schemas.microsoft.com/office/powerpoint/2010/main" val="1918824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CDBE7202-9C43-5046-8986-5EA9AF20E52C}"/>
              </a:ext>
            </a:extLst>
          </p:cNvPr>
          <p:cNvSpPr>
            <a:spLocks noGrp="1"/>
          </p:cNvSpPr>
          <p:nvPr>
            <p:ph type="title"/>
          </p:nvPr>
        </p:nvSpPr>
        <p:spPr/>
        <p:txBody>
          <a:bodyPr/>
          <a:lstStyle/>
          <a:p>
            <a:r>
              <a:rPr lang="en-US" dirty="0" err="1"/>
              <a:t>OpenAI</a:t>
            </a:r>
            <a:r>
              <a:rPr lang="en-US" dirty="0"/>
              <a:t> Gym Environments</a:t>
            </a:r>
          </a:p>
        </p:txBody>
      </p:sp>
      <p:sp>
        <p:nvSpPr>
          <p:cNvPr id="3" name="Content Placeholder 2">
            <a:extLst>
              <a:ext uri="{FF2B5EF4-FFF2-40B4-BE49-F238E27FC236}">
                <a16:creationId xmlns:a16="http://schemas.microsoft.com/office/drawing/2014/main" id="{8C884B95-CA39-9C4C-8287-FAE45A9525B3}"/>
              </a:ext>
            </a:extLst>
          </p:cNvPr>
          <p:cNvSpPr>
            <a:spLocks noGrp="1"/>
          </p:cNvSpPr>
          <p:nvPr>
            <p:ph sz="half" idx="1"/>
          </p:nvPr>
        </p:nvSpPr>
        <p:spPr>
          <a:xfrm>
            <a:off x="1066800" y="698904"/>
            <a:ext cx="3619500" cy="5397096"/>
          </a:xfrm>
        </p:spPr>
        <p:txBody>
          <a:bodyPr/>
          <a:lstStyle/>
          <a:p>
            <a:r>
              <a:rPr lang="en-US" dirty="0"/>
              <a:t>Robotics</a:t>
            </a:r>
          </a:p>
          <a:p>
            <a:endParaRPr lang="en-US" dirty="0"/>
          </a:p>
          <a:p>
            <a:endParaRPr lang="en-US" dirty="0"/>
          </a:p>
          <a:p>
            <a:endParaRPr lang="en-US" dirty="0"/>
          </a:p>
          <a:p>
            <a:endParaRPr lang="en-US" dirty="0"/>
          </a:p>
          <a:p>
            <a:r>
              <a:rPr lang="en-US" dirty="0" err="1"/>
              <a:t>Roboschool</a:t>
            </a:r>
            <a:endParaRPr lang="en-US" dirty="0"/>
          </a:p>
        </p:txBody>
      </p:sp>
      <p:sp>
        <p:nvSpPr>
          <p:cNvPr id="23" name="Content Placeholder 22">
            <a:extLst>
              <a:ext uri="{FF2B5EF4-FFF2-40B4-BE49-F238E27FC236}">
                <a16:creationId xmlns:a16="http://schemas.microsoft.com/office/drawing/2014/main" id="{DBFCB816-EE8B-0844-A0E0-D79E690B87C5}"/>
              </a:ext>
            </a:extLst>
          </p:cNvPr>
          <p:cNvSpPr>
            <a:spLocks noGrp="1"/>
          </p:cNvSpPr>
          <p:nvPr>
            <p:ph sz="half" idx="2"/>
          </p:nvPr>
        </p:nvSpPr>
        <p:spPr>
          <a:xfrm>
            <a:off x="4838700" y="698905"/>
            <a:ext cx="3619500" cy="5397096"/>
          </a:xfrm>
        </p:spPr>
        <p:txBody>
          <a:bodyPr/>
          <a:lstStyle/>
          <a:p>
            <a:r>
              <a:rPr lang="en-US" dirty="0" err="1"/>
              <a:t>MuJoCo</a:t>
            </a:r>
            <a:endParaRPr lang="en-US" dirty="0"/>
          </a:p>
          <a:p>
            <a:endParaRPr lang="en-US" dirty="0"/>
          </a:p>
          <a:p>
            <a:endParaRPr lang="en-US" dirty="0"/>
          </a:p>
          <a:p>
            <a:endParaRPr lang="en-US" dirty="0"/>
          </a:p>
          <a:p>
            <a:endParaRPr lang="en-US" dirty="0"/>
          </a:p>
          <a:p>
            <a:r>
              <a:rPr lang="en-US" dirty="0"/>
              <a:t>Atari</a:t>
            </a:r>
          </a:p>
        </p:txBody>
      </p:sp>
      <p:sp>
        <p:nvSpPr>
          <p:cNvPr id="4" name="Footer Placeholder 3">
            <a:extLst>
              <a:ext uri="{FF2B5EF4-FFF2-40B4-BE49-F238E27FC236}">
                <a16:creationId xmlns:a16="http://schemas.microsoft.com/office/drawing/2014/main" id="{7C6B9ACB-1588-2847-8FDD-B7056D9A02FE}"/>
              </a:ext>
            </a:extLst>
          </p:cNvPr>
          <p:cNvSpPr>
            <a:spLocks noGrp="1"/>
          </p:cNvSpPr>
          <p:nvPr>
            <p:ph type="ftr" sz="quarter" idx="10"/>
          </p:nvPr>
        </p:nvSpPr>
        <p:spPr/>
        <p:txBody>
          <a:bodyPr/>
          <a:lstStyle/>
          <a:p>
            <a:pPr>
              <a:defRPr/>
            </a:pPr>
            <a:r>
              <a:rPr lang="en-US"/>
              <a:t>Soar Technology, Inc. 			</a:t>
            </a:r>
            <a:fld id="{9204F6B3-FC31-4DD6-9E63-118E7EC8BA0B}" type="datetime1">
              <a:rPr lang="en-US" smtClean="0"/>
              <a:pPr>
                <a:defRPr/>
              </a:pPr>
              <a:t>5/6/19</a:t>
            </a:fld>
            <a:endParaRPr lang="en-US" sz="1050" dirty="0"/>
          </a:p>
        </p:txBody>
      </p:sp>
      <p:sp>
        <p:nvSpPr>
          <p:cNvPr id="5" name="Slide Number Placeholder 4">
            <a:extLst>
              <a:ext uri="{FF2B5EF4-FFF2-40B4-BE49-F238E27FC236}">
                <a16:creationId xmlns:a16="http://schemas.microsoft.com/office/drawing/2014/main" id="{DB5B3952-EB1F-3C46-84F1-52A35B44C690}"/>
              </a:ext>
            </a:extLst>
          </p:cNvPr>
          <p:cNvSpPr>
            <a:spLocks noGrp="1"/>
          </p:cNvSpPr>
          <p:nvPr>
            <p:ph type="sldNum" sz="quarter" idx="11"/>
          </p:nvPr>
        </p:nvSpPr>
        <p:spPr/>
        <p:txBody>
          <a:bodyPr/>
          <a:lstStyle/>
          <a:p>
            <a:pPr>
              <a:defRPr/>
            </a:pPr>
            <a:fld id="{02033CD2-4F26-4E6A-B249-72E0C307F15C}" type="slidenum">
              <a:rPr lang="en-US" smtClean="0"/>
              <a:pPr>
                <a:defRPr/>
              </a:pPr>
              <a:t>17</a:t>
            </a:fld>
            <a:endParaRPr lang="en-US"/>
          </a:p>
        </p:txBody>
      </p:sp>
      <p:pic>
        <p:nvPicPr>
          <p:cNvPr id="9" name="Picture 8">
            <a:extLst>
              <a:ext uri="{FF2B5EF4-FFF2-40B4-BE49-F238E27FC236}">
                <a16:creationId xmlns:a16="http://schemas.microsoft.com/office/drawing/2014/main" id="{351BA757-06ED-8B44-8468-02CC04DFC1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7335" y="3716765"/>
            <a:ext cx="2562763" cy="3141235"/>
          </a:xfrm>
          <a:prstGeom prst="rect">
            <a:avLst/>
          </a:prstGeom>
        </p:spPr>
      </p:pic>
      <p:pic>
        <p:nvPicPr>
          <p:cNvPr id="15" name="Picture 14">
            <a:extLst>
              <a:ext uri="{FF2B5EF4-FFF2-40B4-BE49-F238E27FC236}">
                <a16:creationId xmlns:a16="http://schemas.microsoft.com/office/drawing/2014/main" id="{859D2C58-CAFC-0B45-8AEE-4F30CA0BE8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7335" y="1104979"/>
            <a:ext cx="2564365" cy="2224469"/>
          </a:xfrm>
          <a:prstGeom prst="rect">
            <a:avLst/>
          </a:prstGeom>
        </p:spPr>
      </p:pic>
      <p:pic>
        <p:nvPicPr>
          <p:cNvPr id="17" name="Picture 16">
            <a:extLst>
              <a:ext uri="{FF2B5EF4-FFF2-40B4-BE49-F238E27FC236}">
                <a16:creationId xmlns:a16="http://schemas.microsoft.com/office/drawing/2014/main" id="{60BCF8DF-B738-BE49-B8E7-F301278C3A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6178" y="3739209"/>
            <a:ext cx="2560744" cy="2356791"/>
          </a:xfrm>
          <a:prstGeom prst="rect">
            <a:avLst/>
          </a:prstGeom>
        </p:spPr>
      </p:pic>
      <p:pic>
        <p:nvPicPr>
          <p:cNvPr id="19" name="Picture 18">
            <a:extLst>
              <a:ext uri="{FF2B5EF4-FFF2-40B4-BE49-F238E27FC236}">
                <a16:creationId xmlns:a16="http://schemas.microsoft.com/office/drawing/2014/main" id="{1D39856E-8633-7B4D-BE76-DB29DB126C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1459" y="1125742"/>
            <a:ext cx="2560243" cy="2182944"/>
          </a:xfrm>
          <a:prstGeom prst="rect">
            <a:avLst/>
          </a:prstGeom>
        </p:spPr>
      </p:pic>
    </p:spTree>
    <p:extLst>
      <p:ext uri="{BB962C8B-B14F-4D97-AF65-F5344CB8AC3E}">
        <p14:creationId xmlns:p14="http://schemas.microsoft.com/office/powerpoint/2010/main" val="3059309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C8753-8EE1-C14C-9678-76471268B1B3}"/>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254FE106-1FFD-F24B-9878-50299ABF4017}"/>
              </a:ext>
            </a:extLst>
          </p:cNvPr>
          <p:cNvSpPr>
            <a:spLocks noGrp="1"/>
          </p:cNvSpPr>
          <p:nvPr>
            <p:ph idx="1"/>
          </p:nvPr>
        </p:nvSpPr>
        <p:spPr/>
        <p:txBody>
          <a:bodyPr/>
          <a:lstStyle/>
          <a:p>
            <a:r>
              <a:rPr lang="en-US" dirty="0" err="1"/>
              <a:t>OpenAI</a:t>
            </a:r>
            <a:r>
              <a:rPr lang="en-US" dirty="0"/>
              <a:t>: </a:t>
            </a:r>
            <a:r>
              <a:rPr lang="en-US" dirty="0">
                <a:hlinkClick r:id="rId2"/>
              </a:rPr>
              <a:t>https://openai.com/</a:t>
            </a:r>
            <a:endParaRPr lang="en-US" dirty="0"/>
          </a:p>
          <a:p>
            <a:pPr lvl="1"/>
            <a:r>
              <a:rPr lang="en-US" baseline="30000" dirty="0"/>
              <a:t>1</a:t>
            </a:r>
            <a:r>
              <a:rPr lang="en-US" dirty="0"/>
              <a:t>Charter: </a:t>
            </a:r>
            <a:r>
              <a:rPr lang="en-US" dirty="0">
                <a:hlinkClick r:id="rId3"/>
              </a:rPr>
              <a:t>https://openai.com/charter/</a:t>
            </a:r>
            <a:endParaRPr lang="en-US" dirty="0"/>
          </a:p>
          <a:p>
            <a:pPr lvl="1"/>
            <a:r>
              <a:rPr lang="en-US" dirty="0"/>
              <a:t>Gym: </a:t>
            </a:r>
            <a:r>
              <a:rPr lang="en-US" dirty="0">
                <a:hlinkClick r:id="rId4"/>
              </a:rPr>
              <a:t>https://github.com/openai/gym</a:t>
            </a:r>
            <a:endParaRPr lang="en-US" dirty="0"/>
          </a:p>
          <a:p>
            <a:pPr lvl="1"/>
            <a:r>
              <a:rPr lang="en-US" dirty="0"/>
              <a:t>Environments: </a:t>
            </a:r>
            <a:r>
              <a:rPr lang="en-US" dirty="0">
                <a:hlinkClick r:id="rId5"/>
              </a:rPr>
              <a:t>https://gym.openai.com/envs</a:t>
            </a:r>
            <a:endParaRPr lang="en-US" dirty="0"/>
          </a:p>
          <a:p>
            <a:r>
              <a:rPr lang="en-US" dirty="0"/>
              <a:t>SoarTech NGS-4</a:t>
            </a:r>
          </a:p>
          <a:p>
            <a:pPr lvl="1"/>
            <a:r>
              <a:rPr lang="en-US" dirty="0"/>
              <a:t>Main code: </a:t>
            </a:r>
            <a:r>
              <a:rPr lang="en-US" dirty="0">
                <a:hlinkClick r:id="rId6"/>
              </a:rPr>
              <a:t>https://github.com/soartech/new-goal-system-4</a:t>
            </a:r>
            <a:endParaRPr lang="en-US" dirty="0"/>
          </a:p>
          <a:p>
            <a:pPr lvl="1"/>
            <a:r>
              <a:rPr lang="en-US" dirty="0"/>
              <a:t>Example implementation: </a:t>
            </a:r>
            <a:r>
              <a:rPr lang="en-US" dirty="0">
                <a:hlinkClick r:id="rId7"/>
              </a:rPr>
              <a:t>https://github.com/soartech/ngs4-tanksoar</a:t>
            </a:r>
            <a:endParaRPr lang="en-US" dirty="0"/>
          </a:p>
          <a:p>
            <a:pPr lvl="1"/>
            <a:r>
              <a:rPr lang="en-US" dirty="0"/>
              <a:t>Soar Language Server for IDEs (NEW!)</a:t>
            </a:r>
          </a:p>
          <a:p>
            <a:pPr lvl="2"/>
            <a:r>
              <a:rPr lang="en-US" dirty="0">
                <a:hlinkClick r:id="rId8"/>
              </a:rPr>
              <a:t>https://github.com/soartech/soar-language-server</a:t>
            </a:r>
            <a:endParaRPr lang="en-US" dirty="0"/>
          </a:p>
          <a:p>
            <a:r>
              <a:rPr lang="en-US" dirty="0"/>
              <a:t>Code demonstrated today</a:t>
            </a:r>
          </a:p>
          <a:p>
            <a:pPr lvl="1"/>
            <a:r>
              <a:rPr lang="en-US" dirty="0">
                <a:hlinkClick r:id="rId9"/>
              </a:rPr>
              <a:t>https://github.com/timsaucer/SoarGym</a:t>
            </a:r>
            <a:endParaRPr lang="en-US" dirty="0"/>
          </a:p>
          <a:p>
            <a:r>
              <a:rPr lang="en-US" dirty="0"/>
              <a:t>Soar Python example:</a:t>
            </a:r>
          </a:p>
          <a:p>
            <a:pPr lvl="1"/>
            <a:r>
              <a:rPr lang="en-US" i="1" dirty="0">
                <a:hlinkClick r:id="rId10"/>
              </a:rPr>
              <a:t>https://soar.eecs.umich.edu/articles/downloads/examples-and-unsupported/183-python-interface-example</a:t>
            </a:r>
            <a:endParaRPr lang="en-US" i="1" dirty="0"/>
          </a:p>
          <a:p>
            <a:endParaRPr lang="en-US" dirty="0"/>
          </a:p>
          <a:p>
            <a:pPr marL="0" indent="0">
              <a:buNone/>
            </a:pPr>
            <a:endParaRPr lang="en-US" dirty="0"/>
          </a:p>
        </p:txBody>
      </p:sp>
      <p:sp>
        <p:nvSpPr>
          <p:cNvPr id="4" name="Footer Placeholder 3">
            <a:extLst>
              <a:ext uri="{FF2B5EF4-FFF2-40B4-BE49-F238E27FC236}">
                <a16:creationId xmlns:a16="http://schemas.microsoft.com/office/drawing/2014/main" id="{27D19CB2-D3A7-2F4A-933E-76282B9E2721}"/>
              </a:ext>
            </a:extLst>
          </p:cNvPr>
          <p:cNvSpPr>
            <a:spLocks noGrp="1"/>
          </p:cNvSpPr>
          <p:nvPr>
            <p:ph type="ftr" sz="quarter" idx="10"/>
          </p:nvPr>
        </p:nvSpPr>
        <p:spPr/>
        <p:txBody>
          <a:bodyPr/>
          <a:lstStyle/>
          <a:p>
            <a:pPr>
              <a:defRPr/>
            </a:pPr>
            <a:r>
              <a:rPr lang="en-US"/>
              <a:t>Soar Technology, Inc. 			</a:t>
            </a:r>
            <a:fld id="{9204F6B3-FC31-4DD6-9E63-118E7EC8BA0B}" type="datetime1">
              <a:rPr lang="en-US" smtClean="0"/>
              <a:pPr>
                <a:defRPr/>
              </a:pPr>
              <a:t>5/6/19</a:t>
            </a:fld>
            <a:endParaRPr lang="en-US" sz="1050" dirty="0"/>
          </a:p>
        </p:txBody>
      </p:sp>
      <p:sp>
        <p:nvSpPr>
          <p:cNvPr id="5" name="Slide Number Placeholder 4">
            <a:extLst>
              <a:ext uri="{FF2B5EF4-FFF2-40B4-BE49-F238E27FC236}">
                <a16:creationId xmlns:a16="http://schemas.microsoft.com/office/drawing/2014/main" id="{394338F2-F6A9-DF4E-B221-26F4FCCB0DD9}"/>
              </a:ext>
            </a:extLst>
          </p:cNvPr>
          <p:cNvSpPr>
            <a:spLocks noGrp="1"/>
          </p:cNvSpPr>
          <p:nvPr>
            <p:ph type="sldNum" sz="quarter" idx="11"/>
          </p:nvPr>
        </p:nvSpPr>
        <p:spPr/>
        <p:txBody>
          <a:bodyPr/>
          <a:lstStyle/>
          <a:p>
            <a:pPr>
              <a:defRPr/>
            </a:pPr>
            <a:fld id="{02033CD2-4F26-4E6A-B249-72E0C307F15C}" type="slidenum">
              <a:rPr lang="en-US" smtClean="0"/>
              <a:pPr>
                <a:defRPr/>
              </a:pPr>
              <a:t>18</a:t>
            </a:fld>
            <a:endParaRPr lang="en-US"/>
          </a:p>
        </p:txBody>
      </p:sp>
    </p:spTree>
    <p:extLst>
      <p:ext uri="{BB962C8B-B14F-4D97-AF65-F5344CB8AC3E}">
        <p14:creationId xmlns:p14="http://schemas.microsoft.com/office/powerpoint/2010/main" val="27289187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BF0CD-43C8-0844-932D-30B383C7913B}"/>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50CF4B4E-BBB0-A14D-94E6-41FC09E0F748}"/>
              </a:ext>
            </a:extLst>
          </p:cNvPr>
          <p:cNvSpPr>
            <a:spLocks noGrp="1"/>
          </p:cNvSpPr>
          <p:nvPr>
            <p:ph sz="half" idx="1"/>
          </p:nvPr>
        </p:nvSpPr>
        <p:spPr>
          <a:xfrm>
            <a:off x="1066800" y="1044605"/>
            <a:ext cx="3619500" cy="5051395"/>
          </a:xfrm>
        </p:spPr>
        <p:txBody>
          <a:bodyPr/>
          <a:lstStyle/>
          <a:p>
            <a:pPr marL="0" indent="0" algn="ctr">
              <a:buNone/>
            </a:pPr>
            <a:r>
              <a:rPr lang="en-US" b="1" dirty="0"/>
              <a:t>Nuggets</a:t>
            </a:r>
          </a:p>
          <a:p>
            <a:r>
              <a:rPr lang="en-US" dirty="0"/>
              <a:t>Very low cost of entry</a:t>
            </a:r>
          </a:p>
          <a:p>
            <a:r>
              <a:rPr lang="en-US" dirty="0"/>
              <a:t>Focus on agent development instead of environment</a:t>
            </a:r>
          </a:p>
          <a:p>
            <a:r>
              <a:rPr lang="en-US" dirty="0"/>
              <a:t>Many scenarios with available benchmarks</a:t>
            </a:r>
          </a:p>
          <a:p>
            <a:r>
              <a:rPr lang="en-US" dirty="0"/>
              <a:t>Useful for Soar agent development beyond RL approaches</a:t>
            </a:r>
          </a:p>
        </p:txBody>
      </p:sp>
      <p:sp>
        <p:nvSpPr>
          <p:cNvPr id="7" name="Content Placeholder 6">
            <a:extLst>
              <a:ext uri="{FF2B5EF4-FFF2-40B4-BE49-F238E27FC236}">
                <a16:creationId xmlns:a16="http://schemas.microsoft.com/office/drawing/2014/main" id="{317A0759-EE05-774F-BCE3-E57854B89C37}"/>
              </a:ext>
            </a:extLst>
          </p:cNvPr>
          <p:cNvSpPr>
            <a:spLocks noGrp="1"/>
          </p:cNvSpPr>
          <p:nvPr>
            <p:ph sz="half" idx="2"/>
          </p:nvPr>
        </p:nvSpPr>
        <p:spPr>
          <a:xfrm>
            <a:off x="4838700" y="1044605"/>
            <a:ext cx="3619500" cy="5051395"/>
          </a:xfrm>
        </p:spPr>
        <p:txBody>
          <a:bodyPr/>
          <a:lstStyle/>
          <a:p>
            <a:pPr marL="0" indent="0" algn="ctr">
              <a:buNone/>
            </a:pPr>
            <a:r>
              <a:rPr lang="en-US" b="1" dirty="0"/>
              <a:t>Coal</a:t>
            </a:r>
          </a:p>
          <a:p>
            <a:r>
              <a:rPr lang="en-US" dirty="0"/>
              <a:t>Some environments lack proper documentation</a:t>
            </a:r>
          </a:p>
          <a:p>
            <a:r>
              <a:rPr lang="en-US" dirty="0"/>
              <a:t>Reward links are not always optimal</a:t>
            </a:r>
          </a:p>
          <a:p>
            <a:r>
              <a:rPr lang="en-US" dirty="0"/>
              <a:t>Some environments require commercial engines</a:t>
            </a:r>
          </a:p>
        </p:txBody>
      </p:sp>
      <p:sp>
        <p:nvSpPr>
          <p:cNvPr id="4" name="Footer Placeholder 3">
            <a:extLst>
              <a:ext uri="{FF2B5EF4-FFF2-40B4-BE49-F238E27FC236}">
                <a16:creationId xmlns:a16="http://schemas.microsoft.com/office/drawing/2014/main" id="{A654CFF0-DA58-554F-ABD8-65FF7BAF829C}"/>
              </a:ext>
            </a:extLst>
          </p:cNvPr>
          <p:cNvSpPr>
            <a:spLocks noGrp="1"/>
          </p:cNvSpPr>
          <p:nvPr>
            <p:ph type="ftr" sz="quarter" idx="10"/>
          </p:nvPr>
        </p:nvSpPr>
        <p:spPr/>
        <p:txBody>
          <a:bodyPr/>
          <a:lstStyle/>
          <a:p>
            <a:pPr>
              <a:defRPr/>
            </a:pPr>
            <a:r>
              <a:rPr lang="en-US"/>
              <a:t>Soar Technology, Inc. 			</a:t>
            </a:r>
            <a:fld id="{9204F6B3-FC31-4DD6-9E63-118E7EC8BA0B}" type="datetime1">
              <a:rPr lang="en-US" smtClean="0"/>
              <a:pPr>
                <a:defRPr/>
              </a:pPr>
              <a:t>5/6/19</a:t>
            </a:fld>
            <a:endParaRPr lang="en-US" sz="1050" dirty="0"/>
          </a:p>
        </p:txBody>
      </p:sp>
      <p:sp>
        <p:nvSpPr>
          <p:cNvPr id="5" name="Slide Number Placeholder 4">
            <a:extLst>
              <a:ext uri="{FF2B5EF4-FFF2-40B4-BE49-F238E27FC236}">
                <a16:creationId xmlns:a16="http://schemas.microsoft.com/office/drawing/2014/main" id="{DD256322-D65E-6943-9CB4-E676F604CE27}"/>
              </a:ext>
            </a:extLst>
          </p:cNvPr>
          <p:cNvSpPr>
            <a:spLocks noGrp="1"/>
          </p:cNvSpPr>
          <p:nvPr>
            <p:ph type="sldNum" sz="quarter" idx="11"/>
          </p:nvPr>
        </p:nvSpPr>
        <p:spPr/>
        <p:txBody>
          <a:bodyPr/>
          <a:lstStyle/>
          <a:p>
            <a:pPr>
              <a:defRPr/>
            </a:pPr>
            <a:fld id="{02033CD2-4F26-4E6A-B249-72E0C307F15C}" type="slidenum">
              <a:rPr lang="en-US" smtClean="0"/>
              <a:pPr>
                <a:defRPr/>
              </a:pPr>
              <a:t>19</a:t>
            </a:fld>
            <a:endParaRPr lang="en-US"/>
          </a:p>
        </p:txBody>
      </p:sp>
    </p:spTree>
    <p:extLst>
      <p:ext uri="{BB962C8B-B14F-4D97-AF65-F5344CB8AC3E}">
        <p14:creationId xmlns:p14="http://schemas.microsoft.com/office/powerpoint/2010/main" val="2331547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29DAA-7EA6-8747-8EF9-1C6178790DB4}"/>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EAE18749-24D3-994D-B442-5C1E9FCEFE07}"/>
              </a:ext>
            </a:extLst>
          </p:cNvPr>
          <p:cNvSpPr>
            <a:spLocks noGrp="1"/>
          </p:cNvSpPr>
          <p:nvPr>
            <p:ph idx="1"/>
          </p:nvPr>
        </p:nvSpPr>
        <p:spPr>
          <a:xfrm>
            <a:off x="1066800" y="4175954"/>
            <a:ext cx="7391400" cy="1920046"/>
          </a:xfrm>
        </p:spPr>
        <p:txBody>
          <a:bodyPr/>
          <a:lstStyle/>
          <a:p>
            <a:r>
              <a:rPr lang="en-US" dirty="0"/>
              <a:t>Rapid integration of new scenarios that keep focus on agent design</a:t>
            </a:r>
          </a:p>
          <a:p>
            <a:r>
              <a:rPr lang="en-US" dirty="0"/>
              <a:t>(Personal) Learn to use reinforcement learning</a:t>
            </a:r>
          </a:p>
          <a:p>
            <a:pPr lvl="1"/>
            <a:r>
              <a:rPr lang="en-US" dirty="0"/>
              <a:t>Like many people, I learn best by doing</a:t>
            </a:r>
          </a:p>
        </p:txBody>
      </p:sp>
      <p:sp>
        <p:nvSpPr>
          <p:cNvPr id="4" name="Footer Placeholder 3">
            <a:extLst>
              <a:ext uri="{FF2B5EF4-FFF2-40B4-BE49-F238E27FC236}">
                <a16:creationId xmlns:a16="http://schemas.microsoft.com/office/drawing/2014/main" id="{4CB0BEDC-C34D-8F4E-B554-58048A3EDA58}"/>
              </a:ext>
            </a:extLst>
          </p:cNvPr>
          <p:cNvSpPr>
            <a:spLocks noGrp="1"/>
          </p:cNvSpPr>
          <p:nvPr>
            <p:ph type="ftr" sz="quarter" idx="10"/>
          </p:nvPr>
        </p:nvSpPr>
        <p:spPr/>
        <p:txBody>
          <a:bodyPr/>
          <a:lstStyle/>
          <a:p>
            <a:pPr>
              <a:defRPr/>
            </a:pPr>
            <a:r>
              <a:rPr lang="en-US" dirty="0"/>
              <a:t>Soar Technology, Inc. 			</a:t>
            </a:r>
            <a:fld id="{9204F6B3-FC31-4DD6-9E63-118E7EC8BA0B}" type="datetime1">
              <a:rPr lang="en-US" smtClean="0"/>
              <a:pPr>
                <a:defRPr/>
              </a:pPr>
              <a:t>5/6/19</a:t>
            </a:fld>
            <a:endParaRPr lang="en-US" sz="1050" dirty="0"/>
          </a:p>
        </p:txBody>
      </p:sp>
      <p:sp>
        <p:nvSpPr>
          <p:cNvPr id="5" name="Slide Number Placeholder 4">
            <a:extLst>
              <a:ext uri="{FF2B5EF4-FFF2-40B4-BE49-F238E27FC236}">
                <a16:creationId xmlns:a16="http://schemas.microsoft.com/office/drawing/2014/main" id="{A8B21308-8A11-B945-A432-51FFBC19F9EE}"/>
              </a:ext>
            </a:extLst>
          </p:cNvPr>
          <p:cNvSpPr>
            <a:spLocks noGrp="1"/>
          </p:cNvSpPr>
          <p:nvPr>
            <p:ph type="sldNum" sz="quarter" idx="11"/>
          </p:nvPr>
        </p:nvSpPr>
        <p:spPr/>
        <p:txBody>
          <a:bodyPr/>
          <a:lstStyle/>
          <a:p>
            <a:pPr>
              <a:defRPr/>
            </a:pPr>
            <a:fld id="{02033CD2-4F26-4E6A-B249-72E0C307F15C}" type="slidenum">
              <a:rPr lang="en-US" smtClean="0"/>
              <a:pPr>
                <a:defRPr/>
              </a:pPr>
              <a:t>2</a:t>
            </a:fld>
            <a:endParaRPr lang="en-US"/>
          </a:p>
        </p:txBody>
      </p:sp>
      <p:pic>
        <p:nvPicPr>
          <p:cNvPr id="7" name="Picture 6">
            <a:extLst>
              <a:ext uri="{FF2B5EF4-FFF2-40B4-BE49-F238E27FC236}">
                <a16:creationId xmlns:a16="http://schemas.microsoft.com/office/drawing/2014/main" id="{07C10989-F5EE-FF40-A54B-4C9D039121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3869" y="129754"/>
            <a:ext cx="4413611" cy="3676287"/>
          </a:xfrm>
          <a:prstGeom prst="rect">
            <a:avLst/>
          </a:prstGeom>
        </p:spPr>
      </p:pic>
      <p:sp>
        <p:nvSpPr>
          <p:cNvPr id="8" name="Content Placeholder 2">
            <a:extLst>
              <a:ext uri="{FF2B5EF4-FFF2-40B4-BE49-F238E27FC236}">
                <a16:creationId xmlns:a16="http://schemas.microsoft.com/office/drawing/2014/main" id="{A18C63C5-F042-1846-821E-24541B75E2C0}"/>
              </a:ext>
            </a:extLst>
          </p:cNvPr>
          <p:cNvSpPr txBox="1">
            <a:spLocks/>
          </p:cNvSpPr>
          <p:nvPr/>
        </p:nvSpPr>
        <p:spPr bwMode="auto">
          <a:xfrm>
            <a:off x="1066800" y="974221"/>
            <a:ext cx="3327069" cy="3201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71450" indent="-171450" algn="l" rtl="0" eaLnBrk="0" fontAlgn="base" hangingPunct="0">
              <a:spcBef>
                <a:spcPct val="20000"/>
              </a:spcBef>
              <a:spcAft>
                <a:spcPct val="0"/>
              </a:spcAft>
              <a:buClr>
                <a:srgbClr val="007790"/>
              </a:buClr>
              <a:buFont typeface="Times" pitchFamily="28" charset="0"/>
              <a:buChar char="•"/>
              <a:defRPr>
                <a:solidFill>
                  <a:srgbClr val="000000"/>
                </a:solidFill>
                <a:latin typeface="+mn-lt"/>
                <a:ea typeface="+mn-ea"/>
                <a:cs typeface="+mn-cs"/>
              </a:defRPr>
            </a:lvl1pPr>
            <a:lvl2pPr marL="454025" indent="-168275" algn="l" rtl="0" eaLnBrk="0" fontAlgn="base" hangingPunct="0">
              <a:spcBef>
                <a:spcPct val="20000"/>
              </a:spcBef>
              <a:spcAft>
                <a:spcPct val="0"/>
              </a:spcAft>
              <a:buClr>
                <a:srgbClr val="007790"/>
              </a:buClr>
              <a:buFont typeface="Times" pitchFamily="28" charset="0"/>
              <a:buChar char="•"/>
              <a:defRPr>
                <a:solidFill>
                  <a:srgbClr val="464847"/>
                </a:solidFill>
                <a:latin typeface="+mn-lt"/>
                <a:ea typeface="+mn-ea"/>
              </a:defRPr>
            </a:lvl2pPr>
            <a:lvl3pPr marL="741363" indent="-171450" algn="l" rtl="0" eaLnBrk="0" fontAlgn="base" hangingPunct="0">
              <a:spcBef>
                <a:spcPct val="20000"/>
              </a:spcBef>
              <a:spcAft>
                <a:spcPct val="0"/>
              </a:spcAft>
              <a:buClr>
                <a:srgbClr val="007790"/>
              </a:buClr>
              <a:buFont typeface="Times" pitchFamily="28" charset="0"/>
              <a:buChar char="•"/>
              <a:defRPr>
                <a:solidFill>
                  <a:srgbClr val="464847"/>
                </a:solidFill>
                <a:latin typeface="+mn-lt"/>
                <a:ea typeface="+mn-ea"/>
              </a:defRPr>
            </a:lvl3pPr>
            <a:lvl4pPr marL="1027113" indent="-171450" algn="l" rtl="0" eaLnBrk="0" fontAlgn="base" hangingPunct="0">
              <a:spcBef>
                <a:spcPct val="20000"/>
              </a:spcBef>
              <a:spcAft>
                <a:spcPct val="0"/>
              </a:spcAft>
              <a:buClr>
                <a:srgbClr val="007790"/>
              </a:buClr>
              <a:buFont typeface="Times" pitchFamily="28" charset="0"/>
              <a:buChar char="•"/>
              <a:defRPr>
                <a:solidFill>
                  <a:srgbClr val="464847"/>
                </a:solidFill>
                <a:latin typeface="+mn-lt"/>
                <a:ea typeface="+mn-ea"/>
              </a:defRPr>
            </a:lvl4pPr>
            <a:lvl5pPr marL="1312863" indent="-171450" algn="l" rtl="0" eaLnBrk="0" fontAlgn="base" hangingPunct="0">
              <a:spcBef>
                <a:spcPct val="20000"/>
              </a:spcBef>
              <a:spcAft>
                <a:spcPct val="0"/>
              </a:spcAft>
              <a:buClr>
                <a:srgbClr val="007790"/>
              </a:buClr>
              <a:buFont typeface="Times" pitchFamily="28" charset="0"/>
              <a:buChar char="•"/>
              <a:defRPr>
                <a:solidFill>
                  <a:srgbClr val="464847"/>
                </a:solidFill>
                <a:latin typeface="+mn-lt"/>
                <a:ea typeface="+mn-ea"/>
              </a:defRPr>
            </a:lvl5pPr>
            <a:lvl6pPr marL="1770063" indent="-171450" algn="l" rtl="0" fontAlgn="base">
              <a:spcBef>
                <a:spcPct val="20000"/>
              </a:spcBef>
              <a:spcAft>
                <a:spcPct val="0"/>
              </a:spcAft>
              <a:buClr>
                <a:srgbClr val="007790"/>
              </a:buClr>
              <a:buFont typeface="Times" pitchFamily="28" charset="0"/>
              <a:buChar char="•"/>
              <a:defRPr>
                <a:solidFill>
                  <a:srgbClr val="464847"/>
                </a:solidFill>
                <a:latin typeface="+mn-lt"/>
                <a:ea typeface="+mn-ea"/>
              </a:defRPr>
            </a:lvl6pPr>
            <a:lvl7pPr marL="2227263" indent="-171450" algn="l" rtl="0" fontAlgn="base">
              <a:spcBef>
                <a:spcPct val="20000"/>
              </a:spcBef>
              <a:spcAft>
                <a:spcPct val="0"/>
              </a:spcAft>
              <a:buClr>
                <a:srgbClr val="007790"/>
              </a:buClr>
              <a:buFont typeface="Times" pitchFamily="28" charset="0"/>
              <a:buChar char="•"/>
              <a:defRPr>
                <a:solidFill>
                  <a:srgbClr val="464847"/>
                </a:solidFill>
                <a:latin typeface="+mn-lt"/>
                <a:ea typeface="+mn-ea"/>
              </a:defRPr>
            </a:lvl7pPr>
            <a:lvl8pPr marL="2684463" indent="-171450" algn="l" rtl="0" fontAlgn="base">
              <a:spcBef>
                <a:spcPct val="20000"/>
              </a:spcBef>
              <a:spcAft>
                <a:spcPct val="0"/>
              </a:spcAft>
              <a:buClr>
                <a:srgbClr val="007790"/>
              </a:buClr>
              <a:buFont typeface="Times" pitchFamily="28" charset="0"/>
              <a:buChar char="•"/>
              <a:defRPr>
                <a:solidFill>
                  <a:srgbClr val="464847"/>
                </a:solidFill>
                <a:latin typeface="+mn-lt"/>
                <a:ea typeface="+mn-ea"/>
              </a:defRPr>
            </a:lvl8pPr>
            <a:lvl9pPr marL="3141663" indent="-171450" algn="l" rtl="0" fontAlgn="base">
              <a:spcBef>
                <a:spcPct val="20000"/>
              </a:spcBef>
              <a:spcAft>
                <a:spcPct val="0"/>
              </a:spcAft>
              <a:buClr>
                <a:srgbClr val="007790"/>
              </a:buClr>
              <a:buFont typeface="Times" pitchFamily="28" charset="0"/>
              <a:buChar char="•"/>
              <a:defRPr>
                <a:solidFill>
                  <a:srgbClr val="464847"/>
                </a:solidFill>
                <a:latin typeface="+mn-lt"/>
                <a:ea typeface="+mn-ea"/>
              </a:defRPr>
            </a:lvl9pPr>
          </a:lstStyle>
          <a:p>
            <a:r>
              <a:rPr lang="en-US" sz="1800" kern="0" baseline="0" dirty="0"/>
              <a:t>Comparison of reinforcement learning approaches is often difficult due to lack of benchmarks and standardized environments</a:t>
            </a:r>
          </a:p>
          <a:p>
            <a:r>
              <a:rPr lang="en-US" sz="1800" kern="0" baseline="0" dirty="0"/>
              <a:t>Desire to demonstrate the strengths of a Soar approach by  blending a priori knowledge with RL</a:t>
            </a:r>
          </a:p>
          <a:p>
            <a:r>
              <a:rPr lang="en-US" sz="1800" kern="0" baseline="0" dirty="0"/>
              <a:t>Fun new set of environments for building agents</a:t>
            </a:r>
          </a:p>
        </p:txBody>
      </p:sp>
    </p:spTree>
    <p:extLst>
      <p:ext uri="{BB962C8B-B14F-4D97-AF65-F5344CB8AC3E}">
        <p14:creationId xmlns:p14="http://schemas.microsoft.com/office/powerpoint/2010/main" val="3827587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267A2-F78B-ED44-AF73-652AE4A9F4D8}"/>
              </a:ext>
            </a:extLst>
          </p:cNvPr>
          <p:cNvSpPr>
            <a:spLocks noGrp="1"/>
          </p:cNvSpPr>
          <p:nvPr>
            <p:ph type="title"/>
          </p:nvPr>
        </p:nvSpPr>
        <p:spPr/>
        <p:txBody>
          <a:bodyPr/>
          <a:lstStyle/>
          <a:p>
            <a:r>
              <a:rPr lang="en-US" dirty="0" err="1"/>
              <a:t>OpenAI</a:t>
            </a:r>
            <a:endParaRPr lang="en-US" dirty="0"/>
          </a:p>
        </p:txBody>
      </p:sp>
      <p:sp>
        <p:nvSpPr>
          <p:cNvPr id="3" name="Content Placeholder 2">
            <a:extLst>
              <a:ext uri="{FF2B5EF4-FFF2-40B4-BE49-F238E27FC236}">
                <a16:creationId xmlns:a16="http://schemas.microsoft.com/office/drawing/2014/main" id="{E67BA8A3-1E9E-1B4A-B144-39CE2C71F0EC}"/>
              </a:ext>
            </a:extLst>
          </p:cNvPr>
          <p:cNvSpPr>
            <a:spLocks noGrp="1"/>
          </p:cNvSpPr>
          <p:nvPr>
            <p:ph idx="1"/>
          </p:nvPr>
        </p:nvSpPr>
        <p:spPr/>
        <p:txBody>
          <a:bodyPr/>
          <a:lstStyle/>
          <a:p>
            <a:r>
              <a:rPr lang="en-US" dirty="0"/>
              <a:t>Mission:</a:t>
            </a:r>
          </a:p>
          <a:p>
            <a:pPr marL="285750" lvl="1" indent="0">
              <a:buNone/>
            </a:pPr>
            <a:r>
              <a:rPr lang="en-US" i="1" dirty="0"/>
              <a:t>“</a:t>
            </a:r>
            <a:r>
              <a:rPr lang="en-US" i="1" dirty="0" err="1"/>
              <a:t>OpenAI’s</a:t>
            </a:r>
            <a:r>
              <a:rPr lang="en-US" i="1" dirty="0"/>
              <a:t> mission is to ensure that artificial general intelligence (AGI)—by which we mean highly autonomous systems that outperform humans at most economically valuable work—benefits all of humanity. We will attempt to directly build safe and beneficial AGI, but will also consider our mission fulfilled if our work aids others to achieve this outcome.”</a:t>
            </a:r>
            <a:r>
              <a:rPr lang="en-US" i="1" baseline="30000" dirty="0"/>
              <a:t>1</a:t>
            </a:r>
          </a:p>
          <a:p>
            <a:r>
              <a:rPr lang="en-US" dirty="0"/>
              <a:t>Founded Dec 2015, converted to capped profitability company</a:t>
            </a:r>
          </a:p>
          <a:p>
            <a:r>
              <a:rPr lang="en-US" dirty="0"/>
              <a:t>Products:</a:t>
            </a:r>
          </a:p>
          <a:p>
            <a:pPr lvl="1"/>
            <a:r>
              <a:rPr lang="en-US" dirty="0"/>
              <a:t>Gym: RL environments</a:t>
            </a:r>
          </a:p>
          <a:p>
            <a:pPr lvl="1"/>
            <a:r>
              <a:rPr lang="en-US" dirty="0"/>
              <a:t>Proximal Policy Optimization: RL algorithm</a:t>
            </a:r>
          </a:p>
          <a:p>
            <a:pPr lvl="1"/>
            <a:r>
              <a:rPr lang="en-US" dirty="0"/>
              <a:t>Dactyl: Robotic hand and finger manipulator code</a:t>
            </a:r>
          </a:p>
          <a:p>
            <a:pPr lvl="1"/>
            <a:r>
              <a:rPr lang="en-US" dirty="0"/>
              <a:t>GPT-2: Large scale unsupervised language model</a:t>
            </a:r>
          </a:p>
          <a:p>
            <a:endParaRPr lang="en-US" dirty="0"/>
          </a:p>
        </p:txBody>
      </p:sp>
      <p:sp>
        <p:nvSpPr>
          <p:cNvPr id="4" name="Footer Placeholder 3">
            <a:extLst>
              <a:ext uri="{FF2B5EF4-FFF2-40B4-BE49-F238E27FC236}">
                <a16:creationId xmlns:a16="http://schemas.microsoft.com/office/drawing/2014/main" id="{240CE042-5ABA-2346-8B71-584CE01EA987}"/>
              </a:ext>
            </a:extLst>
          </p:cNvPr>
          <p:cNvSpPr>
            <a:spLocks noGrp="1"/>
          </p:cNvSpPr>
          <p:nvPr>
            <p:ph type="ftr" sz="quarter" idx="10"/>
          </p:nvPr>
        </p:nvSpPr>
        <p:spPr/>
        <p:txBody>
          <a:bodyPr/>
          <a:lstStyle/>
          <a:p>
            <a:pPr>
              <a:defRPr/>
            </a:pPr>
            <a:r>
              <a:rPr lang="en-US"/>
              <a:t>Soar Technology, Inc. 			</a:t>
            </a:r>
            <a:fld id="{9204F6B3-FC31-4DD6-9E63-118E7EC8BA0B}" type="datetime1">
              <a:rPr lang="en-US" smtClean="0"/>
              <a:pPr>
                <a:defRPr/>
              </a:pPr>
              <a:t>5/6/19</a:t>
            </a:fld>
            <a:endParaRPr lang="en-US" sz="1050" dirty="0"/>
          </a:p>
        </p:txBody>
      </p:sp>
      <p:sp>
        <p:nvSpPr>
          <p:cNvPr id="5" name="Slide Number Placeholder 4">
            <a:extLst>
              <a:ext uri="{FF2B5EF4-FFF2-40B4-BE49-F238E27FC236}">
                <a16:creationId xmlns:a16="http://schemas.microsoft.com/office/drawing/2014/main" id="{2DCE3561-E05B-DA4B-BDE2-AA02AF4D2B0F}"/>
              </a:ext>
            </a:extLst>
          </p:cNvPr>
          <p:cNvSpPr>
            <a:spLocks noGrp="1"/>
          </p:cNvSpPr>
          <p:nvPr>
            <p:ph type="sldNum" sz="quarter" idx="11"/>
          </p:nvPr>
        </p:nvSpPr>
        <p:spPr/>
        <p:txBody>
          <a:bodyPr/>
          <a:lstStyle/>
          <a:p>
            <a:pPr>
              <a:defRPr/>
            </a:pPr>
            <a:fld id="{02033CD2-4F26-4E6A-B249-72E0C307F15C}" type="slidenum">
              <a:rPr lang="en-US" smtClean="0"/>
              <a:pPr>
                <a:defRPr/>
              </a:pPr>
              <a:t>3</a:t>
            </a:fld>
            <a:endParaRPr lang="en-US"/>
          </a:p>
        </p:txBody>
      </p:sp>
    </p:spTree>
    <p:extLst>
      <p:ext uri="{BB962C8B-B14F-4D97-AF65-F5344CB8AC3E}">
        <p14:creationId xmlns:p14="http://schemas.microsoft.com/office/powerpoint/2010/main" val="3361219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E66B8-B199-1A40-B12A-73E64109542D}"/>
              </a:ext>
            </a:extLst>
          </p:cNvPr>
          <p:cNvSpPr>
            <a:spLocks noGrp="1"/>
          </p:cNvSpPr>
          <p:nvPr>
            <p:ph type="title"/>
          </p:nvPr>
        </p:nvSpPr>
        <p:spPr/>
        <p:txBody>
          <a:bodyPr/>
          <a:lstStyle/>
          <a:p>
            <a:r>
              <a:rPr lang="en-US" dirty="0" err="1"/>
              <a:t>OpenAI</a:t>
            </a:r>
            <a:r>
              <a:rPr lang="en-US" dirty="0"/>
              <a:t> Gym</a:t>
            </a:r>
          </a:p>
        </p:txBody>
      </p:sp>
      <p:sp>
        <p:nvSpPr>
          <p:cNvPr id="3" name="Content Placeholder 2">
            <a:extLst>
              <a:ext uri="{FF2B5EF4-FFF2-40B4-BE49-F238E27FC236}">
                <a16:creationId xmlns:a16="http://schemas.microsoft.com/office/drawing/2014/main" id="{01062AC0-9B0A-354F-9E5A-C05AE2C1E782}"/>
              </a:ext>
            </a:extLst>
          </p:cNvPr>
          <p:cNvSpPr>
            <a:spLocks noGrp="1"/>
          </p:cNvSpPr>
          <p:nvPr>
            <p:ph idx="1"/>
          </p:nvPr>
        </p:nvSpPr>
        <p:spPr/>
        <p:txBody>
          <a:bodyPr/>
          <a:lstStyle/>
          <a:p>
            <a:r>
              <a:rPr lang="en-US" dirty="0"/>
              <a:t>Toolkit for developing and evaluating reinforcement learning algorithms</a:t>
            </a:r>
          </a:p>
          <a:p>
            <a:r>
              <a:rPr lang="en-US" dirty="0"/>
              <a:t>Environments with a common Python API for input, output, and reward</a:t>
            </a:r>
          </a:p>
          <a:p>
            <a:r>
              <a:rPr lang="en-US" dirty="0"/>
              <a:t>Input and Output are defined as “Spaces”</a:t>
            </a:r>
          </a:p>
          <a:p>
            <a:pPr lvl="1"/>
            <a:r>
              <a:rPr lang="en-US" dirty="0"/>
              <a:t>Box – array of bounded floats</a:t>
            </a:r>
          </a:p>
          <a:p>
            <a:pPr lvl="1"/>
            <a:r>
              <a:rPr lang="en-US" dirty="0" err="1"/>
              <a:t>Dict</a:t>
            </a:r>
            <a:r>
              <a:rPr lang="en-US" dirty="0"/>
              <a:t> – dictionary of simpler spaces</a:t>
            </a:r>
          </a:p>
          <a:p>
            <a:pPr lvl="1"/>
            <a:r>
              <a:rPr lang="en-US" dirty="0"/>
              <a:t>Discrete – bounded natural numbers including 0</a:t>
            </a:r>
          </a:p>
          <a:p>
            <a:pPr lvl="1"/>
            <a:r>
              <a:rPr lang="en-US" dirty="0" err="1"/>
              <a:t>MultiDiscrete</a:t>
            </a:r>
            <a:r>
              <a:rPr lang="en-US" dirty="0"/>
              <a:t> – array of discrete objects</a:t>
            </a:r>
          </a:p>
          <a:p>
            <a:pPr lvl="1"/>
            <a:r>
              <a:rPr lang="en-US" dirty="0" err="1"/>
              <a:t>MultiBinary</a:t>
            </a:r>
            <a:r>
              <a:rPr lang="en-US" dirty="0"/>
              <a:t> – array of binary objects</a:t>
            </a:r>
          </a:p>
          <a:p>
            <a:pPr lvl="1"/>
            <a:r>
              <a:rPr lang="en-US" dirty="0"/>
              <a:t>Tuple – tuple of space objects</a:t>
            </a:r>
          </a:p>
          <a:p>
            <a:r>
              <a:rPr lang="en-US" dirty="0"/>
              <a:t>Object returned from environment (simulation)</a:t>
            </a:r>
          </a:p>
          <a:p>
            <a:pPr lvl="1"/>
            <a:r>
              <a:rPr lang="en-US" dirty="0"/>
              <a:t>Observation: Environment specific data structure representing the observation of the environment after the last step.</a:t>
            </a:r>
          </a:p>
          <a:p>
            <a:pPr lvl="1"/>
            <a:r>
              <a:rPr lang="en-US" dirty="0"/>
              <a:t>Reward: Float value of the reward generated from the last step.</a:t>
            </a:r>
          </a:p>
          <a:p>
            <a:pPr lvl="1"/>
            <a:r>
              <a:rPr lang="en-US" dirty="0"/>
              <a:t>Done: Boolean. True if the episode has terminated.</a:t>
            </a:r>
          </a:p>
          <a:p>
            <a:pPr lvl="1"/>
            <a:r>
              <a:rPr lang="en-US" dirty="0"/>
              <a:t>Info: Environment specific debugging information. Cannot be used for evaluated agents / benchmarks.</a:t>
            </a:r>
          </a:p>
        </p:txBody>
      </p:sp>
      <p:sp>
        <p:nvSpPr>
          <p:cNvPr id="4" name="Footer Placeholder 3">
            <a:extLst>
              <a:ext uri="{FF2B5EF4-FFF2-40B4-BE49-F238E27FC236}">
                <a16:creationId xmlns:a16="http://schemas.microsoft.com/office/drawing/2014/main" id="{2D0B9574-E8A2-804E-994D-8E7729E0EB16}"/>
              </a:ext>
            </a:extLst>
          </p:cNvPr>
          <p:cNvSpPr>
            <a:spLocks noGrp="1"/>
          </p:cNvSpPr>
          <p:nvPr>
            <p:ph type="ftr" sz="quarter" idx="10"/>
          </p:nvPr>
        </p:nvSpPr>
        <p:spPr/>
        <p:txBody>
          <a:bodyPr/>
          <a:lstStyle/>
          <a:p>
            <a:pPr>
              <a:defRPr/>
            </a:pPr>
            <a:r>
              <a:rPr lang="en-US"/>
              <a:t>Soar Technology, Inc. 			</a:t>
            </a:r>
            <a:fld id="{9204F6B3-FC31-4DD6-9E63-118E7EC8BA0B}" type="datetime1">
              <a:rPr lang="en-US" smtClean="0"/>
              <a:pPr>
                <a:defRPr/>
              </a:pPr>
              <a:t>5/6/19</a:t>
            </a:fld>
            <a:endParaRPr lang="en-US" sz="1050" dirty="0"/>
          </a:p>
        </p:txBody>
      </p:sp>
      <p:sp>
        <p:nvSpPr>
          <p:cNvPr id="5" name="Slide Number Placeholder 4">
            <a:extLst>
              <a:ext uri="{FF2B5EF4-FFF2-40B4-BE49-F238E27FC236}">
                <a16:creationId xmlns:a16="http://schemas.microsoft.com/office/drawing/2014/main" id="{50113186-2480-0347-ABA2-BDFBC14E8E59}"/>
              </a:ext>
            </a:extLst>
          </p:cNvPr>
          <p:cNvSpPr>
            <a:spLocks noGrp="1"/>
          </p:cNvSpPr>
          <p:nvPr>
            <p:ph type="sldNum" sz="quarter" idx="11"/>
          </p:nvPr>
        </p:nvSpPr>
        <p:spPr/>
        <p:txBody>
          <a:bodyPr/>
          <a:lstStyle/>
          <a:p>
            <a:pPr>
              <a:defRPr/>
            </a:pPr>
            <a:fld id="{02033CD2-4F26-4E6A-B249-72E0C307F15C}" type="slidenum">
              <a:rPr lang="en-US" smtClean="0"/>
              <a:pPr>
                <a:defRPr/>
              </a:pPr>
              <a:t>4</a:t>
            </a:fld>
            <a:endParaRPr lang="en-US"/>
          </a:p>
        </p:txBody>
      </p:sp>
    </p:spTree>
    <p:extLst>
      <p:ext uri="{BB962C8B-B14F-4D97-AF65-F5344CB8AC3E}">
        <p14:creationId xmlns:p14="http://schemas.microsoft.com/office/powerpoint/2010/main" val="2246359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7113F-EEE3-1742-BA4A-86FEA6DD50D0}"/>
              </a:ext>
            </a:extLst>
          </p:cNvPr>
          <p:cNvSpPr>
            <a:spLocks noGrp="1"/>
          </p:cNvSpPr>
          <p:nvPr>
            <p:ph type="title"/>
          </p:nvPr>
        </p:nvSpPr>
        <p:spPr/>
        <p:txBody>
          <a:bodyPr/>
          <a:lstStyle/>
          <a:p>
            <a:r>
              <a:rPr lang="en-US" dirty="0"/>
              <a:t>Connecting Gym to Soar</a:t>
            </a:r>
          </a:p>
        </p:txBody>
      </p:sp>
      <p:sp>
        <p:nvSpPr>
          <p:cNvPr id="3" name="Content Placeholder 2">
            <a:extLst>
              <a:ext uri="{FF2B5EF4-FFF2-40B4-BE49-F238E27FC236}">
                <a16:creationId xmlns:a16="http://schemas.microsoft.com/office/drawing/2014/main" id="{A07458F7-F417-3D40-B6C3-E65B3A2C4E97}"/>
              </a:ext>
            </a:extLst>
          </p:cNvPr>
          <p:cNvSpPr>
            <a:spLocks noGrp="1"/>
          </p:cNvSpPr>
          <p:nvPr>
            <p:ph idx="1"/>
          </p:nvPr>
        </p:nvSpPr>
        <p:spPr/>
        <p:txBody>
          <a:bodyPr/>
          <a:lstStyle/>
          <a:p>
            <a:r>
              <a:rPr lang="en-US" dirty="0"/>
              <a:t>Almost trivial using the Soar Python SML Bindings.</a:t>
            </a:r>
          </a:p>
          <a:p>
            <a:r>
              <a:rPr lang="en-US" dirty="0"/>
              <a:t>Basic cart-pole example only 200 lines of code</a:t>
            </a:r>
          </a:p>
          <a:p>
            <a:r>
              <a:rPr lang="en-US" dirty="0"/>
              <a:t>Input:</a:t>
            </a:r>
          </a:p>
          <a:p>
            <a:endParaRPr lang="en-US" dirty="0"/>
          </a:p>
          <a:p>
            <a:endParaRPr lang="en-US" dirty="0"/>
          </a:p>
          <a:p>
            <a:endParaRPr lang="en-US" dirty="0"/>
          </a:p>
          <a:p>
            <a:pPr marL="0" indent="0">
              <a:buNone/>
            </a:pPr>
            <a:endParaRPr lang="en-US" dirty="0"/>
          </a:p>
          <a:p>
            <a:pPr marL="0" indent="0">
              <a:buNone/>
            </a:pPr>
            <a:endParaRPr lang="en-US" dirty="0"/>
          </a:p>
          <a:p>
            <a:r>
              <a:rPr lang="en-US" dirty="0"/>
              <a:t>Output:</a:t>
            </a:r>
          </a:p>
          <a:p>
            <a:endParaRPr lang="en-US" dirty="0"/>
          </a:p>
          <a:p>
            <a:endParaRPr lang="en-US" dirty="0"/>
          </a:p>
          <a:p>
            <a:endParaRPr lang="en-US" dirty="0"/>
          </a:p>
          <a:p>
            <a:pPr marL="0" indent="0">
              <a:buNone/>
            </a:pPr>
            <a:endParaRPr lang="en-US" dirty="0"/>
          </a:p>
          <a:p>
            <a:pPr marL="0" indent="0">
              <a:buNone/>
            </a:pPr>
            <a:endParaRPr lang="en-US" dirty="0"/>
          </a:p>
          <a:p>
            <a:r>
              <a:rPr lang="en-US" dirty="0"/>
              <a:t>Potential improvement: Introspection for automatic I/O link manipulation</a:t>
            </a:r>
          </a:p>
        </p:txBody>
      </p:sp>
      <p:sp>
        <p:nvSpPr>
          <p:cNvPr id="4" name="Footer Placeholder 3">
            <a:extLst>
              <a:ext uri="{FF2B5EF4-FFF2-40B4-BE49-F238E27FC236}">
                <a16:creationId xmlns:a16="http://schemas.microsoft.com/office/drawing/2014/main" id="{671BF9FE-9BEF-1C4E-B44C-CEB2B4159175}"/>
              </a:ext>
            </a:extLst>
          </p:cNvPr>
          <p:cNvSpPr>
            <a:spLocks noGrp="1"/>
          </p:cNvSpPr>
          <p:nvPr>
            <p:ph type="ftr" sz="quarter" idx="10"/>
          </p:nvPr>
        </p:nvSpPr>
        <p:spPr/>
        <p:txBody>
          <a:bodyPr/>
          <a:lstStyle/>
          <a:p>
            <a:pPr>
              <a:defRPr/>
            </a:pPr>
            <a:r>
              <a:rPr lang="en-US"/>
              <a:t>Soar Technology, Inc. 			</a:t>
            </a:r>
            <a:fld id="{9204F6B3-FC31-4DD6-9E63-118E7EC8BA0B}" type="datetime1">
              <a:rPr lang="en-US" smtClean="0"/>
              <a:pPr>
                <a:defRPr/>
              </a:pPr>
              <a:t>5/6/19</a:t>
            </a:fld>
            <a:endParaRPr lang="en-US" sz="1050" dirty="0"/>
          </a:p>
        </p:txBody>
      </p:sp>
      <p:sp>
        <p:nvSpPr>
          <p:cNvPr id="5" name="Slide Number Placeholder 4">
            <a:extLst>
              <a:ext uri="{FF2B5EF4-FFF2-40B4-BE49-F238E27FC236}">
                <a16:creationId xmlns:a16="http://schemas.microsoft.com/office/drawing/2014/main" id="{23030202-FF1B-3C43-B0D5-22466F4DA5F5}"/>
              </a:ext>
            </a:extLst>
          </p:cNvPr>
          <p:cNvSpPr>
            <a:spLocks noGrp="1"/>
          </p:cNvSpPr>
          <p:nvPr>
            <p:ph type="sldNum" sz="quarter" idx="11"/>
          </p:nvPr>
        </p:nvSpPr>
        <p:spPr/>
        <p:txBody>
          <a:bodyPr/>
          <a:lstStyle/>
          <a:p>
            <a:pPr>
              <a:defRPr/>
            </a:pPr>
            <a:fld id="{02033CD2-4F26-4E6A-B249-72E0C307F15C}" type="slidenum">
              <a:rPr lang="en-US" smtClean="0"/>
              <a:pPr>
                <a:defRPr/>
              </a:pPr>
              <a:t>5</a:t>
            </a:fld>
            <a:endParaRPr lang="en-US"/>
          </a:p>
        </p:txBody>
      </p:sp>
      <p:pic>
        <p:nvPicPr>
          <p:cNvPr id="7" name="Picture 6">
            <a:extLst>
              <a:ext uri="{FF2B5EF4-FFF2-40B4-BE49-F238E27FC236}">
                <a16:creationId xmlns:a16="http://schemas.microsoft.com/office/drawing/2014/main" id="{065566C2-307C-E04D-9154-B23BEB76CC62}"/>
              </a:ext>
            </a:extLst>
          </p:cNvPr>
          <p:cNvPicPr>
            <a:picLocks noChangeAspect="1"/>
          </p:cNvPicPr>
          <p:nvPr/>
        </p:nvPicPr>
        <p:blipFill rotWithShape="1">
          <a:blip r:embed="rId2">
            <a:extLst>
              <a:ext uri="{28A0092B-C50C-407E-A947-70E740481C1C}">
                <a14:useLocalDpi xmlns:a14="http://schemas.microsoft.com/office/drawing/2010/main" val="0"/>
              </a:ext>
            </a:extLst>
          </a:blip>
          <a:srcRect l="954" r="-954"/>
          <a:stretch/>
        </p:blipFill>
        <p:spPr>
          <a:xfrm>
            <a:off x="2194560" y="3747892"/>
            <a:ext cx="4261229" cy="1733381"/>
          </a:xfrm>
          <a:prstGeom prst="rect">
            <a:avLst/>
          </a:prstGeom>
        </p:spPr>
      </p:pic>
      <p:pic>
        <p:nvPicPr>
          <p:cNvPr id="9" name="Picture 8">
            <a:extLst>
              <a:ext uri="{FF2B5EF4-FFF2-40B4-BE49-F238E27FC236}">
                <a16:creationId xmlns:a16="http://schemas.microsoft.com/office/drawing/2014/main" id="{753EB928-6F8E-124F-A25D-E2A6117A2A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930" y="1678543"/>
            <a:ext cx="3544830" cy="1885881"/>
          </a:xfrm>
          <a:prstGeom prst="rect">
            <a:avLst/>
          </a:prstGeom>
        </p:spPr>
      </p:pic>
    </p:spTree>
    <p:extLst>
      <p:ext uri="{BB962C8B-B14F-4D97-AF65-F5344CB8AC3E}">
        <p14:creationId xmlns:p14="http://schemas.microsoft.com/office/powerpoint/2010/main" val="1462593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06232C9-593C-A943-BF43-57D78DADCF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3100" y="4089400"/>
            <a:ext cx="5638800" cy="2006600"/>
          </a:xfrm>
          <a:prstGeom prst="rect">
            <a:avLst/>
          </a:prstGeom>
        </p:spPr>
      </p:pic>
      <p:sp>
        <p:nvSpPr>
          <p:cNvPr id="2" name="Title 1">
            <a:extLst>
              <a:ext uri="{FF2B5EF4-FFF2-40B4-BE49-F238E27FC236}">
                <a16:creationId xmlns:a16="http://schemas.microsoft.com/office/drawing/2014/main" id="{26F13D3B-DE94-C84B-9B64-B04450279AF1}"/>
              </a:ext>
            </a:extLst>
          </p:cNvPr>
          <p:cNvSpPr>
            <a:spLocks noGrp="1"/>
          </p:cNvSpPr>
          <p:nvPr>
            <p:ph type="title"/>
          </p:nvPr>
        </p:nvSpPr>
        <p:spPr/>
        <p:txBody>
          <a:bodyPr/>
          <a:lstStyle/>
          <a:p>
            <a:r>
              <a:rPr lang="en-US" dirty="0"/>
              <a:t>Environment: Cart Pole</a:t>
            </a:r>
          </a:p>
        </p:txBody>
      </p:sp>
      <p:sp>
        <p:nvSpPr>
          <p:cNvPr id="3" name="Content Placeholder 2">
            <a:extLst>
              <a:ext uri="{FF2B5EF4-FFF2-40B4-BE49-F238E27FC236}">
                <a16:creationId xmlns:a16="http://schemas.microsoft.com/office/drawing/2014/main" id="{375853FF-26EF-474F-B35B-A0498D5F655B}"/>
              </a:ext>
            </a:extLst>
          </p:cNvPr>
          <p:cNvSpPr>
            <a:spLocks noGrp="1"/>
          </p:cNvSpPr>
          <p:nvPr>
            <p:ph idx="1"/>
          </p:nvPr>
        </p:nvSpPr>
        <p:spPr/>
        <p:txBody>
          <a:bodyPr/>
          <a:lstStyle/>
          <a:p>
            <a:r>
              <a:rPr lang="en-US" dirty="0"/>
              <a:t>Recommended environment for all first time </a:t>
            </a:r>
            <a:r>
              <a:rPr lang="en-US" dirty="0" err="1"/>
              <a:t>OpenAI</a:t>
            </a:r>
            <a:r>
              <a:rPr lang="en-US" dirty="0"/>
              <a:t> Gym users</a:t>
            </a:r>
          </a:p>
          <a:p>
            <a:r>
              <a:rPr lang="en-US" dirty="0"/>
              <a:t>Classic 1-D control problem</a:t>
            </a:r>
          </a:p>
          <a:p>
            <a:r>
              <a:rPr lang="en-US" dirty="0"/>
              <a:t>A pole sits atop a movable cart connected via a revolute joint</a:t>
            </a:r>
          </a:p>
          <a:p>
            <a:r>
              <a:rPr lang="en-US" dirty="0"/>
              <a:t>The pole and carts each have unknown masses</a:t>
            </a:r>
          </a:p>
          <a:p>
            <a:r>
              <a:rPr lang="en-US" dirty="0"/>
              <a:t>Goal: Keep the pole upright (&lt;12 degrees) for 200 time steps</a:t>
            </a:r>
          </a:p>
          <a:p>
            <a:r>
              <a:rPr lang="en-US" dirty="0"/>
              <a:t>Observations: cart position and velocity, pole angle and speed of its tip</a:t>
            </a:r>
          </a:p>
          <a:p>
            <a:r>
              <a:rPr lang="en-US" dirty="0"/>
              <a:t>Command: Push cart left or right</a:t>
            </a:r>
          </a:p>
          <a:p>
            <a:pPr lvl="1"/>
            <a:r>
              <a:rPr lang="en-US" dirty="0"/>
              <a:t>Effect of the push depends on cart speed and pole orientation</a:t>
            </a:r>
          </a:p>
          <a:p>
            <a:r>
              <a:rPr lang="en-US" dirty="0"/>
              <a:t>Problem is considered solved when the average number of steps until episode ends is &lt; 195 over the past 100 episodes</a:t>
            </a:r>
          </a:p>
        </p:txBody>
      </p:sp>
      <p:sp>
        <p:nvSpPr>
          <p:cNvPr id="4" name="Footer Placeholder 3">
            <a:extLst>
              <a:ext uri="{FF2B5EF4-FFF2-40B4-BE49-F238E27FC236}">
                <a16:creationId xmlns:a16="http://schemas.microsoft.com/office/drawing/2014/main" id="{59A645C6-A5B9-EF46-BD1D-5D3782E05263}"/>
              </a:ext>
            </a:extLst>
          </p:cNvPr>
          <p:cNvSpPr>
            <a:spLocks noGrp="1"/>
          </p:cNvSpPr>
          <p:nvPr>
            <p:ph type="ftr" sz="quarter" idx="10"/>
          </p:nvPr>
        </p:nvSpPr>
        <p:spPr/>
        <p:txBody>
          <a:bodyPr/>
          <a:lstStyle/>
          <a:p>
            <a:pPr>
              <a:defRPr/>
            </a:pPr>
            <a:r>
              <a:rPr lang="en-US"/>
              <a:t>Soar Technology, Inc. 			</a:t>
            </a:r>
            <a:fld id="{9204F6B3-FC31-4DD6-9E63-118E7EC8BA0B}" type="datetime1">
              <a:rPr lang="en-US" smtClean="0"/>
              <a:pPr>
                <a:defRPr/>
              </a:pPr>
              <a:t>5/6/19</a:t>
            </a:fld>
            <a:endParaRPr lang="en-US" sz="1050" dirty="0"/>
          </a:p>
        </p:txBody>
      </p:sp>
      <p:sp>
        <p:nvSpPr>
          <p:cNvPr id="5" name="Slide Number Placeholder 4">
            <a:extLst>
              <a:ext uri="{FF2B5EF4-FFF2-40B4-BE49-F238E27FC236}">
                <a16:creationId xmlns:a16="http://schemas.microsoft.com/office/drawing/2014/main" id="{120D01AD-86E6-5F4A-818C-3881DF8200C2}"/>
              </a:ext>
            </a:extLst>
          </p:cNvPr>
          <p:cNvSpPr>
            <a:spLocks noGrp="1"/>
          </p:cNvSpPr>
          <p:nvPr>
            <p:ph type="sldNum" sz="quarter" idx="11"/>
          </p:nvPr>
        </p:nvSpPr>
        <p:spPr/>
        <p:txBody>
          <a:bodyPr/>
          <a:lstStyle/>
          <a:p>
            <a:pPr>
              <a:defRPr/>
            </a:pPr>
            <a:fld id="{02033CD2-4F26-4E6A-B249-72E0C307F15C}" type="slidenum">
              <a:rPr lang="en-US" smtClean="0"/>
              <a:pPr>
                <a:defRPr/>
              </a:pPr>
              <a:t>6</a:t>
            </a:fld>
            <a:endParaRPr lang="en-US"/>
          </a:p>
        </p:txBody>
      </p:sp>
    </p:spTree>
    <p:extLst>
      <p:ext uri="{BB962C8B-B14F-4D97-AF65-F5344CB8AC3E}">
        <p14:creationId xmlns:p14="http://schemas.microsoft.com/office/powerpoint/2010/main" val="523148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0D868-717D-6D4E-B3A5-1103F870C1AD}"/>
              </a:ext>
            </a:extLst>
          </p:cNvPr>
          <p:cNvSpPr>
            <a:spLocks noGrp="1"/>
          </p:cNvSpPr>
          <p:nvPr>
            <p:ph type="ctrTitle"/>
          </p:nvPr>
        </p:nvSpPr>
        <p:spPr>
          <a:xfrm>
            <a:off x="673100" y="2842944"/>
            <a:ext cx="7772400" cy="1470025"/>
          </a:xfrm>
        </p:spPr>
        <p:txBody>
          <a:bodyPr/>
          <a:lstStyle/>
          <a:p>
            <a:pPr algn="ctr"/>
            <a:r>
              <a:rPr lang="en-US" dirty="0"/>
              <a:t>Cart Pole Live Demo</a:t>
            </a:r>
          </a:p>
        </p:txBody>
      </p:sp>
      <p:sp>
        <p:nvSpPr>
          <p:cNvPr id="4" name="Footer Placeholder 3">
            <a:extLst>
              <a:ext uri="{FF2B5EF4-FFF2-40B4-BE49-F238E27FC236}">
                <a16:creationId xmlns:a16="http://schemas.microsoft.com/office/drawing/2014/main" id="{2EA52C32-4193-4442-BC01-5D171C04B031}"/>
              </a:ext>
            </a:extLst>
          </p:cNvPr>
          <p:cNvSpPr>
            <a:spLocks noGrp="1"/>
          </p:cNvSpPr>
          <p:nvPr>
            <p:ph type="ftr" sz="quarter" idx="10"/>
          </p:nvPr>
        </p:nvSpPr>
        <p:spPr/>
        <p:txBody>
          <a:bodyPr/>
          <a:lstStyle/>
          <a:p>
            <a:pPr>
              <a:defRPr/>
            </a:pPr>
            <a:r>
              <a:rPr lang="en-US"/>
              <a:t>Soar Technology, Inc. 			</a:t>
            </a:r>
            <a:fld id="{9204F6B3-FC31-4DD6-9E63-118E7EC8BA0B}" type="datetime1">
              <a:rPr lang="en-US" smtClean="0"/>
              <a:pPr>
                <a:defRPr/>
              </a:pPr>
              <a:t>5/6/19</a:t>
            </a:fld>
            <a:endParaRPr lang="en-US" sz="1050" dirty="0"/>
          </a:p>
        </p:txBody>
      </p:sp>
      <p:sp>
        <p:nvSpPr>
          <p:cNvPr id="5" name="Slide Number Placeholder 4">
            <a:extLst>
              <a:ext uri="{FF2B5EF4-FFF2-40B4-BE49-F238E27FC236}">
                <a16:creationId xmlns:a16="http://schemas.microsoft.com/office/drawing/2014/main" id="{3FA45F7F-9BD9-4B4C-906F-218DA7E18573}"/>
              </a:ext>
            </a:extLst>
          </p:cNvPr>
          <p:cNvSpPr>
            <a:spLocks noGrp="1"/>
          </p:cNvSpPr>
          <p:nvPr>
            <p:ph type="sldNum" sz="quarter" idx="11"/>
          </p:nvPr>
        </p:nvSpPr>
        <p:spPr/>
        <p:txBody>
          <a:bodyPr/>
          <a:lstStyle/>
          <a:p>
            <a:pPr>
              <a:defRPr/>
            </a:pPr>
            <a:fld id="{02033CD2-4F26-4E6A-B249-72E0C307F15C}" type="slidenum">
              <a:rPr lang="en-US" smtClean="0"/>
              <a:pPr>
                <a:defRPr/>
              </a:pPr>
              <a:t>7</a:t>
            </a:fld>
            <a:endParaRPr lang="en-US"/>
          </a:p>
        </p:txBody>
      </p:sp>
    </p:spTree>
    <p:extLst>
      <p:ext uri="{BB962C8B-B14F-4D97-AF65-F5344CB8AC3E}">
        <p14:creationId xmlns:p14="http://schemas.microsoft.com/office/powerpoint/2010/main" val="18189057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5A187-53E2-6C47-BA1A-2DCE937EFA9A}"/>
              </a:ext>
            </a:extLst>
          </p:cNvPr>
          <p:cNvSpPr>
            <a:spLocks noGrp="1"/>
          </p:cNvSpPr>
          <p:nvPr>
            <p:ph type="title"/>
          </p:nvPr>
        </p:nvSpPr>
        <p:spPr/>
        <p:txBody>
          <a:bodyPr/>
          <a:lstStyle/>
          <a:p>
            <a:r>
              <a:rPr lang="en-US" dirty="0"/>
              <a:t>Cart Pole Soar Agent</a:t>
            </a:r>
          </a:p>
        </p:txBody>
      </p:sp>
      <p:sp>
        <p:nvSpPr>
          <p:cNvPr id="3" name="Content Placeholder 2">
            <a:extLst>
              <a:ext uri="{FF2B5EF4-FFF2-40B4-BE49-F238E27FC236}">
                <a16:creationId xmlns:a16="http://schemas.microsoft.com/office/drawing/2014/main" id="{EEC1DE6D-6110-7149-9625-FD778B1ECCE4}"/>
              </a:ext>
            </a:extLst>
          </p:cNvPr>
          <p:cNvSpPr>
            <a:spLocks noGrp="1"/>
          </p:cNvSpPr>
          <p:nvPr>
            <p:ph idx="1"/>
          </p:nvPr>
        </p:nvSpPr>
        <p:spPr/>
        <p:txBody>
          <a:bodyPr/>
          <a:lstStyle/>
          <a:p>
            <a:r>
              <a:rPr lang="en-US" dirty="0"/>
              <a:t>Very similar to the left-right agent provided in the Soar tutorial RL section</a:t>
            </a:r>
          </a:p>
          <a:p>
            <a:r>
              <a:rPr lang="en-US" dirty="0"/>
              <a:t>Quantized the state space for the cart and the pole by direction (left/right), speed, and distance</a:t>
            </a:r>
          </a:p>
          <a:p>
            <a:pPr lvl="1"/>
            <a:r>
              <a:rPr lang="en-US" dirty="0"/>
              <a:t>Static bins, not optimized</a:t>
            </a:r>
          </a:p>
          <a:p>
            <a:pPr lvl="1"/>
            <a:r>
              <a:rPr lang="en-US" dirty="0"/>
              <a:t>Adds domain knowledge to agent</a:t>
            </a:r>
          </a:p>
          <a:p>
            <a:r>
              <a:rPr lang="en-US" dirty="0"/>
              <a:t>Create state space of 2*2*2*4*4 = 128 combinations</a:t>
            </a:r>
          </a:p>
        </p:txBody>
      </p:sp>
      <p:sp>
        <p:nvSpPr>
          <p:cNvPr id="4" name="Footer Placeholder 3">
            <a:extLst>
              <a:ext uri="{FF2B5EF4-FFF2-40B4-BE49-F238E27FC236}">
                <a16:creationId xmlns:a16="http://schemas.microsoft.com/office/drawing/2014/main" id="{BF12E5AC-E805-BF4D-A07E-D95201B05AA9}"/>
              </a:ext>
            </a:extLst>
          </p:cNvPr>
          <p:cNvSpPr>
            <a:spLocks noGrp="1"/>
          </p:cNvSpPr>
          <p:nvPr>
            <p:ph type="ftr" sz="quarter" idx="10"/>
          </p:nvPr>
        </p:nvSpPr>
        <p:spPr/>
        <p:txBody>
          <a:bodyPr/>
          <a:lstStyle/>
          <a:p>
            <a:pPr>
              <a:defRPr/>
            </a:pPr>
            <a:r>
              <a:rPr lang="en-US"/>
              <a:t>Soar Technology, Inc. 			</a:t>
            </a:r>
            <a:fld id="{9204F6B3-FC31-4DD6-9E63-118E7EC8BA0B}" type="datetime1">
              <a:rPr lang="en-US" smtClean="0"/>
              <a:pPr>
                <a:defRPr/>
              </a:pPr>
              <a:t>5/6/19</a:t>
            </a:fld>
            <a:endParaRPr lang="en-US" sz="1050" dirty="0"/>
          </a:p>
        </p:txBody>
      </p:sp>
      <p:sp>
        <p:nvSpPr>
          <p:cNvPr id="5" name="Slide Number Placeholder 4">
            <a:extLst>
              <a:ext uri="{FF2B5EF4-FFF2-40B4-BE49-F238E27FC236}">
                <a16:creationId xmlns:a16="http://schemas.microsoft.com/office/drawing/2014/main" id="{689FC014-5DC9-BE41-83E3-4C0EDFE8544F}"/>
              </a:ext>
            </a:extLst>
          </p:cNvPr>
          <p:cNvSpPr>
            <a:spLocks noGrp="1"/>
          </p:cNvSpPr>
          <p:nvPr>
            <p:ph type="sldNum" sz="quarter" idx="11"/>
          </p:nvPr>
        </p:nvSpPr>
        <p:spPr/>
        <p:txBody>
          <a:bodyPr/>
          <a:lstStyle/>
          <a:p>
            <a:pPr>
              <a:defRPr/>
            </a:pPr>
            <a:fld id="{02033CD2-4F26-4E6A-B249-72E0C307F15C}" type="slidenum">
              <a:rPr lang="en-US" smtClean="0"/>
              <a:pPr>
                <a:defRPr/>
              </a:pPr>
              <a:t>8</a:t>
            </a:fld>
            <a:endParaRPr lang="en-US"/>
          </a:p>
        </p:txBody>
      </p:sp>
      <p:pic>
        <p:nvPicPr>
          <p:cNvPr id="7" name="Picture 6">
            <a:extLst>
              <a:ext uri="{FF2B5EF4-FFF2-40B4-BE49-F238E27FC236}">
                <a16:creationId xmlns:a16="http://schemas.microsoft.com/office/drawing/2014/main" id="{3715D325-7260-714D-9A94-4CFCCDEF10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897" y="3245097"/>
            <a:ext cx="4363806" cy="2850903"/>
          </a:xfrm>
          <a:prstGeom prst="rect">
            <a:avLst/>
          </a:prstGeom>
        </p:spPr>
      </p:pic>
    </p:spTree>
    <p:extLst>
      <p:ext uri="{BB962C8B-B14F-4D97-AF65-F5344CB8AC3E}">
        <p14:creationId xmlns:p14="http://schemas.microsoft.com/office/powerpoint/2010/main" val="2015151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F3795-C3BD-1949-ABBB-0A2258895F3F}"/>
              </a:ext>
            </a:extLst>
          </p:cNvPr>
          <p:cNvSpPr>
            <a:spLocks noGrp="1"/>
          </p:cNvSpPr>
          <p:nvPr>
            <p:ph type="title"/>
          </p:nvPr>
        </p:nvSpPr>
        <p:spPr/>
        <p:txBody>
          <a:bodyPr/>
          <a:lstStyle/>
          <a:p>
            <a:r>
              <a:rPr lang="en-US" dirty="0"/>
              <a:t>Issues encountered</a:t>
            </a:r>
          </a:p>
        </p:txBody>
      </p:sp>
      <p:sp>
        <p:nvSpPr>
          <p:cNvPr id="3" name="Content Placeholder 2">
            <a:extLst>
              <a:ext uri="{FF2B5EF4-FFF2-40B4-BE49-F238E27FC236}">
                <a16:creationId xmlns:a16="http://schemas.microsoft.com/office/drawing/2014/main" id="{AEFC2CC2-ADE2-A842-AD03-D8D230FF3277}"/>
              </a:ext>
            </a:extLst>
          </p:cNvPr>
          <p:cNvSpPr>
            <a:spLocks noGrp="1"/>
          </p:cNvSpPr>
          <p:nvPr>
            <p:ph idx="1"/>
          </p:nvPr>
        </p:nvSpPr>
        <p:spPr/>
        <p:txBody>
          <a:bodyPr/>
          <a:lstStyle/>
          <a:p>
            <a:r>
              <a:rPr lang="en-US" dirty="0"/>
              <a:t>Reward provided by the environment wasn’t ideal</a:t>
            </a:r>
          </a:p>
          <a:p>
            <a:pPr lvl="1"/>
            <a:r>
              <a:rPr lang="en-US" dirty="0"/>
              <a:t>+1 reward every time a step didn’t end the episode, 0 if failed</a:t>
            </a:r>
          </a:p>
          <a:p>
            <a:pPr lvl="1"/>
            <a:r>
              <a:rPr lang="en-US" dirty="0"/>
              <a:t>Using this reward directly gives + reward all the way up to a crash</a:t>
            </a:r>
          </a:p>
          <a:p>
            <a:pPr lvl="1"/>
            <a:r>
              <a:rPr lang="en-US" dirty="0"/>
              <a:t>Solution: Implemented custom reward function</a:t>
            </a:r>
          </a:p>
          <a:p>
            <a:pPr lvl="2"/>
            <a:r>
              <a:rPr lang="en-US" dirty="0"/>
              <a:t>90%  pole orientation: +1 if straight up, -1 if 12 degrees</a:t>
            </a:r>
          </a:p>
          <a:p>
            <a:pPr lvl="2"/>
            <a:r>
              <a:rPr lang="en-US" dirty="0"/>
              <a:t>10% cart position: +1 at center, -1 at edge</a:t>
            </a:r>
          </a:p>
          <a:p>
            <a:pPr lvl="1"/>
            <a:r>
              <a:rPr lang="en-US" dirty="0"/>
              <a:t>Alternate approach: Eligibility traces?</a:t>
            </a:r>
          </a:p>
          <a:p>
            <a:r>
              <a:rPr lang="en-US" dirty="0"/>
              <a:t>Discretize input</a:t>
            </a:r>
          </a:p>
          <a:p>
            <a:pPr lvl="1"/>
            <a:r>
              <a:rPr lang="en-US" dirty="0"/>
              <a:t>Bounds for discretizing the input were chosen arbitrarily</a:t>
            </a:r>
          </a:p>
          <a:p>
            <a:r>
              <a:rPr lang="en-US" dirty="0"/>
              <a:t>Documentation incorrect</a:t>
            </a:r>
          </a:p>
          <a:p>
            <a:pPr lvl="1"/>
            <a:r>
              <a:rPr lang="en-US" dirty="0"/>
              <a:t>Provided example’s problem description text described the observation input using degrees, but values were actually radians</a:t>
            </a:r>
          </a:p>
          <a:p>
            <a:pPr lvl="1"/>
            <a:r>
              <a:rPr lang="en-US" dirty="0"/>
              <a:t>Other environments lack proper documentation</a:t>
            </a:r>
          </a:p>
        </p:txBody>
      </p:sp>
      <p:sp>
        <p:nvSpPr>
          <p:cNvPr id="4" name="Footer Placeholder 3">
            <a:extLst>
              <a:ext uri="{FF2B5EF4-FFF2-40B4-BE49-F238E27FC236}">
                <a16:creationId xmlns:a16="http://schemas.microsoft.com/office/drawing/2014/main" id="{9A651F89-40CB-4342-B4FB-6AB0E475A70C}"/>
              </a:ext>
            </a:extLst>
          </p:cNvPr>
          <p:cNvSpPr>
            <a:spLocks noGrp="1"/>
          </p:cNvSpPr>
          <p:nvPr>
            <p:ph type="ftr" sz="quarter" idx="10"/>
          </p:nvPr>
        </p:nvSpPr>
        <p:spPr/>
        <p:txBody>
          <a:bodyPr/>
          <a:lstStyle/>
          <a:p>
            <a:pPr>
              <a:defRPr/>
            </a:pPr>
            <a:r>
              <a:rPr lang="en-US"/>
              <a:t>Soar Technology, Inc. 			</a:t>
            </a:r>
            <a:fld id="{9204F6B3-FC31-4DD6-9E63-118E7EC8BA0B}" type="datetime1">
              <a:rPr lang="en-US" smtClean="0"/>
              <a:pPr>
                <a:defRPr/>
              </a:pPr>
              <a:t>5/6/19</a:t>
            </a:fld>
            <a:endParaRPr lang="en-US" sz="1050" dirty="0"/>
          </a:p>
        </p:txBody>
      </p:sp>
      <p:sp>
        <p:nvSpPr>
          <p:cNvPr id="5" name="Slide Number Placeholder 4">
            <a:extLst>
              <a:ext uri="{FF2B5EF4-FFF2-40B4-BE49-F238E27FC236}">
                <a16:creationId xmlns:a16="http://schemas.microsoft.com/office/drawing/2014/main" id="{F6208712-3450-2147-9897-F0633F18138A}"/>
              </a:ext>
            </a:extLst>
          </p:cNvPr>
          <p:cNvSpPr>
            <a:spLocks noGrp="1"/>
          </p:cNvSpPr>
          <p:nvPr>
            <p:ph type="sldNum" sz="quarter" idx="11"/>
          </p:nvPr>
        </p:nvSpPr>
        <p:spPr/>
        <p:txBody>
          <a:bodyPr/>
          <a:lstStyle/>
          <a:p>
            <a:pPr>
              <a:defRPr/>
            </a:pPr>
            <a:fld id="{02033CD2-4F26-4E6A-B249-72E0C307F15C}" type="slidenum">
              <a:rPr lang="en-US" smtClean="0"/>
              <a:pPr>
                <a:defRPr/>
              </a:pPr>
              <a:t>9</a:t>
            </a:fld>
            <a:endParaRPr lang="en-US"/>
          </a:p>
        </p:txBody>
      </p:sp>
    </p:spTree>
    <p:extLst>
      <p:ext uri="{BB962C8B-B14F-4D97-AF65-F5344CB8AC3E}">
        <p14:creationId xmlns:p14="http://schemas.microsoft.com/office/powerpoint/2010/main" val="1886146255"/>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Calibri"/>
        <a:ea typeface="ヒラギノ角ゴ Pro W3"/>
        <a:cs typeface=""/>
      </a:majorFont>
      <a:minorFont>
        <a:latin typeface="Calibri"/>
        <a:ea typeface="ヒラギノ角ゴ Pro W3"/>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smtClean="0">
            <a:ln>
              <a:noFill/>
            </a:ln>
            <a:solidFill>
              <a:schemeClr val="tx1"/>
            </a:solidFill>
            <a:effectLst/>
            <a:latin typeface="Arial" charset="0"/>
            <a:ea typeface="ヒラギノ角ゴ Pro W3" pitchFamily="28"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smtClean="0">
            <a:ln>
              <a:noFill/>
            </a:ln>
            <a:solidFill>
              <a:schemeClr val="tx1"/>
            </a:solidFill>
            <a:effectLst/>
            <a:latin typeface="Arial" charset="0"/>
            <a:ea typeface="ヒラギノ角ゴ Pro W3" pitchFamily="28" charset="-128"/>
          </a:defRPr>
        </a:defPPr>
      </a:lstStyle>
    </a:lnDef>
    <a:txDef>
      <a:spPr>
        <a:noFill/>
      </a:spPr>
      <a:bodyPr wrap="square" rtlCol="0">
        <a:spAutoFit/>
      </a:bodyPr>
      <a:lstStyle>
        <a:defPPr>
          <a:defRPr sz="1800" baseline="0" dirty="0" err="1" smtClean="0">
            <a:latin typeface="+mn-lt"/>
          </a:defRPr>
        </a:defPPr>
      </a:lstStyle>
    </a:tx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6638</TotalTime>
  <Words>1304</Words>
  <Application>Microsoft Macintosh PowerPoint</Application>
  <PresentationFormat>On-screen Show (4:3)</PresentationFormat>
  <Paragraphs>244</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ヒラギノ角ゴ Pro W3</vt:lpstr>
      <vt:lpstr>Arial</vt:lpstr>
      <vt:lpstr>Calibri</vt:lpstr>
      <vt:lpstr>Menlo</vt:lpstr>
      <vt:lpstr>Times</vt:lpstr>
      <vt:lpstr>Blank Presentation</vt:lpstr>
      <vt:lpstr>Taking Soar to the OpenAI Gym  Timothy W. Saucer, Ph.D.</vt:lpstr>
      <vt:lpstr>Motivation</vt:lpstr>
      <vt:lpstr>OpenAI</vt:lpstr>
      <vt:lpstr>OpenAI Gym</vt:lpstr>
      <vt:lpstr>Connecting Gym to Soar</vt:lpstr>
      <vt:lpstr>Environment: Cart Pole</vt:lpstr>
      <vt:lpstr>Cart Pole Live Demo</vt:lpstr>
      <vt:lpstr>Cart Pole Soar Agent</vt:lpstr>
      <vt:lpstr>Issues encountered</vt:lpstr>
      <vt:lpstr>Cart Pole Soar results</vt:lpstr>
      <vt:lpstr>Cart Pole potential improvements</vt:lpstr>
      <vt:lpstr>Check on live demo’s performance</vt:lpstr>
      <vt:lpstr>Lunar Lander Environment</vt:lpstr>
      <vt:lpstr>Lunar lander naïve approach</vt:lpstr>
      <vt:lpstr>Alternate approach: learn over known tactics</vt:lpstr>
      <vt:lpstr>OpenAI Gym Environments</vt:lpstr>
      <vt:lpstr>OpenAI Gym Environments</vt:lpstr>
      <vt:lpstr>Resources</vt:lpstr>
      <vt:lpstr>Summary</vt:lpstr>
    </vt:vector>
  </TitlesOfParts>
  <Company>PHIRE Branding Company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Tony G</dc:creator>
  <cp:lastModifiedBy>Timothy Saucer</cp:lastModifiedBy>
  <cp:revision>199</cp:revision>
  <dcterms:created xsi:type="dcterms:W3CDTF">2010-01-28T16:49:45Z</dcterms:created>
  <dcterms:modified xsi:type="dcterms:W3CDTF">2019-05-06T14:02:50Z</dcterms:modified>
</cp:coreProperties>
</file>